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6" r:id="rId2"/>
    <p:sldId id="315" r:id="rId3"/>
    <p:sldId id="259" r:id="rId4"/>
    <p:sldId id="270" r:id="rId5"/>
    <p:sldId id="267" r:id="rId6"/>
    <p:sldId id="348" r:id="rId7"/>
    <p:sldId id="300" r:id="rId8"/>
    <p:sldId id="301" r:id="rId9"/>
    <p:sldId id="258" r:id="rId10"/>
    <p:sldId id="266" r:id="rId11"/>
    <p:sldId id="349" r:id="rId12"/>
    <p:sldId id="264" r:id="rId13"/>
    <p:sldId id="311" r:id="rId14"/>
    <p:sldId id="355" r:id="rId15"/>
    <p:sldId id="298" r:id="rId16"/>
    <p:sldId id="312" r:id="rId17"/>
    <p:sldId id="314" r:id="rId18"/>
    <p:sldId id="272" r:id="rId19"/>
    <p:sldId id="288" r:id="rId20"/>
    <p:sldId id="289" r:id="rId21"/>
    <p:sldId id="290" r:id="rId22"/>
    <p:sldId id="350" r:id="rId23"/>
    <p:sldId id="292" r:id="rId24"/>
    <p:sldId id="286" r:id="rId25"/>
    <p:sldId id="284" r:id="rId26"/>
    <p:sldId id="285" r:id="rId27"/>
    <p:sldId id="353" r:id="rId28"/>
    <p:sldId id="333" r:id="rId29"/>
    <p:sldId id="334" r:id="rId30"/>
    <p:sldId id="335" r:id="rId31"/>
    <p:sldId id="336" r:id="rId32"/>
    <p:sldId id="337" r:id="rId33"/>
    <p:sldId id="338" r:id="rId34"/>
    <p:sldId id="339" r:id="rId35"/>
    <p:sldId id="342" r:id="rId36"/>
    <p:sldId id="343" r:id="rId37"/>
    <p:sldId id="345" r:id="rId38"/>
    <p:sldId id="346" r:id="rId39"/>
    <p:sldId id="347" r:id="rId40"/>
    <p:sldId id="351" r:id="rId41"/>
    <p:sldId id="287" r:id="rId42"/>
    <p:sldId id="352" r:id="rId43"/>
    <p:sldId id="362" r:id="rId44"/>
    <p:sldId id="268" r:id="rId45"/>
    <p:sldId id="262" r:id="rId46"/>
    <p:sldId id="303" r:id="rId47"/>
    <p:sldId id="313" r:id="rId48"/>
    <p:sldId id="323" r:id="rId49"/>
    <p:sldId id="310" r:id="rId50"/>
    <p:sldId id="276" r:id="rId51"/>
    <p:sldId id="257" r:id="rId52"/>
    <p:sldId id="330" r:id="rId53"/>
    <p:sldId id="305" r:id="rId54"/>
    <p:sldId id="265" r:id="rId55"/>
    <p:sldId id="331" r:id="rId56"/>
    <p:sldId id="360" r:id="rId57"/>
    <p:sldId id="278" r:id="rId58"/>
    <p:sldId id="282" r:id="rId59"/>
    <p:sldId id="274" r:id="rId60"/>
    <p:sldId id="321" r:id="rId61"/>
    <p:sldId id="309" r:id="rId62"/>
    <p:sldId id="291" r:id="rId63"/>
    <p:sldId id="317" r:id="rId64"/>
    <p:sldId id="322" r:id="rId65"/>
    <p:sldId id="365" r:id="rId66"/>
    <p:sldId id="332" r:id="rId67"/>
    <p:sldId id="326" r:id="rId68"/>
    <p:sldId id="324" r:id="rId69"/>
    <p:sldId id="325" r:id="rId70"/>
    <p:sldId id="363" r:id="rId71"/>
    <p:sldId id="356" r:id="rId72"/>
    <p:sldId id="357" r:id="rId73"/>
    <p:sldId id="358" r:id="rId74"/>
    <p:sldId id="359" r:id="rId75"/>
    <p:sldId id="361" r:id="rId76"/>
    <p:sldId id="318" r:id="rId77"/>
    <p:sldId id="269" r:id="rId78"/>
    <p:sldId id="316" r:id="rId79"/>
    <p:sldId id="364" r:id="rId80"/>
    <p:sldId id="319" r:id="rId81"/>
    <p:sldId id="320" r:id="rId82"/>
    <p:sldId id="329" r:id="rId83"/>
    <p:sldId id="328" r:id="rId84"/>
    <p:sldId id="275" r:id="rId85"/>
  </p:sldIdLst>
  <p:sldSz cx="12192000" cy="6858000"/>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AA8F3-6537-4B1B-A9FE-442264EEE95C}" v="1" dt="2023-09-21T13:55:21.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44" autoAdjust="0"/>
    <p:restoredTop sz="94660"/>
  </p:normalViewPr>
  <p:slideViewPr>
    <p:cSldViewPr snapToGrid="0">
      <p:cViewPr varScale="1">
        <p:scale>
          <a:sx n="93" d="100"/>
          <a:sy n="93" d="100"/>
        </p:scale>
        <p:origin x="91" y="125"/>
      </p:cViewPr>
      <p:guideLst/>
    </p:cSldViewPr>
  </p:slideViewPr>
  <p:notesTextViewPr>
    <p:cViewPr>
      <p:scale>
        <a:sx n="1" d="1"/>
        <a:sy n="1" d="1"/>
      </p:scale>
      <p:origin x="0" y="0"/>
    </p:cViewPr>
  </p:notesTextViewPr>
  <p:notesViewPr>
    <p:cSldViewPr snapToGrid="0">
      <p:cViewPr varScale="1">
        <p:scale>
          <a:sx n="91" d="100"/>
          <a:sy n="91" d="100"/>
        </p:scale>
        <p:origin x="367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Green" userId="18a06f961f6b2549" providerId="LiveId" clId="{0E4AA8F3-6537-4B1B-A9FE-442264EEE95C}"/>
    <pc:docChg chg="modSld">
      <pc:chgData name="Charles Green" userId="18a06f961f6b2549" providerId="LiveId" clId="{0E4AA8F3-6537-4B1B-A9FE-442264EEE95C}" dt="2023-09-21T13:55:21.433" v="0" actId="1076"/>
      <pc:docMkLst>
        <pc:docMk/>
      </pc:docMkLst>
      <pc:sldChg chg="modSp">
        <pc:chgData name="Charles Green" userId="18a06f961f6b2549" providerId="LiveId" clId="{0E4AA8F3-6537-4B1B-A9FE-442264EEE95C}" dt="2023-09-21T13:55:21.433" v="0" actId="1076"/>
        <pc:sldMkLst>
          <pc:docMk/>
          <pc:sldMk cId="3087330388" sldId="266"/>
        </pc:sldMkLst>
        <pc:picChg chg="mod">
          <ac:chgData name="Charles Green" userId="18a06f961f6b2549" providerId="LiveId" clId="{0E4AA8F3-6537-4B1B-A9FE-442264EEE95C}" dt="2023-09-21T13:55:21.433" v="0" actId="1076"/>
          <ac:picMkLst>
            <pc:docMk/>
            <pc:sldMk cId="3087330388" sldId="266"/>
            <ac:picMk id="2050" creationId="{00000000-0000-0000-0000-000000000000}"/>
          </ac:picMkLst>
        </pc:picChg>
      </pc:sldChg>
    </pc:docChg>
  </pc:docChgLst>
  <pc:docChgLst>
    <pc:chgData name="Charles Green" userId="18a06f961f6b2549" providerId="LiveId" clId="{5D280FAE-60EA-416C-A795-C54D8A6E15C0}"/>
    <pc:docChg chg="modSld">
      <pc:chgData name="Charles Green" userId="18a06f961f6b2549" providerId="LiveId" clId="{5D280FAE-60EA-416C-A795-C54D8A6E15C0}" dt="2022-02-24T10:17:26.722" v="0" actId="164"/>
      <pc:docMkLst>
        <pc:docMk/>
      </pc:docMkLst>
      <pc:sldChg chg="addSp modSp">
        <pc:chgData name="Charles Green" userId="18a06f961f6b2549" providerId="LiveId" clId="{5D280FAE-60EA-416C-A795-C54D8A6E15C0}" dt="2022-02-24T10:17:26.722" v="0" actId="164"/>
        <pc:sldMkLst>
          <pc:docMk/>
          <pc:sldMk cId="1315749775" sldId="305"/>
        </pc:sldMkLst>
        <pc:spChg chg="mod">
          <ac:chgData name="Charles Green" userId="18a06f961f6b2549" providerId="LiveId" clId="{5D280FAE-60EA-416C-A795-C54D8A6E15C0}" dt="2022-02-24T10:17:26.722" v="0" actId="164"/>
          <ac:spMkLst>
            <pc:docMk/>
            <pc:sldMk cId="1315749775" sldId="305"/>
            <ac:spMk id="6" creationId="{00000000-0000-0000-0000-000000000000}"/>
          </ac:spMkLst>
        </pc:spChg>
        <pc:spChg chg="mod">
          <ac:chgData name="Charles Green" userId="18a06f961f6b2549" providerId="LiveId" clId="{5D280FAE-60EA-416C-A795-C54D8A6E15C0}" dt="2022-02-24T10:17:26.722" v="0" actId="164"/>
          <ac:spMkLst>
            <pc:docMk/>
            <pc:sldMk cId="1315749775" sldId="305"/>
            <ac:spMk id="7" creationId="{00000000-0000-0000-0000-000000000000}"/>
          </ac:spMkLst>
        </pc:spChg>
        <pc:grpChg chg="add mod">
          <ac:chgData name="Charles Green" userId="18a06f961f6b2549" providerId="LiveId" clId="{5D280FAE-60EA-416C-A795-C54D8A6E15C0}" dt="2022-02-24T10:17:26.722" v="0" actId="164"/>
          <ac:grpSpMkLst>
            <pc:docMk/>
            <pc:sldMk cId="1315749775" sldId="305"/>
            <ac:grpSpMk id="3" creationId="{0DCB3B53-6C42-46B9-A103-236A5D386337}"/>
          </ac:grpSpMkLst>
        </pc:grpChg>
        <pc:picChg chg="mod">
          <ac:chgData name="Charles Green" userId="18a06f961f6b2549" providerId="LiveId" clId="{5D280FAE-60EA-416C-A795-C54D8A6E15C0}" dt="2022-02-24T10:17:26.722" v="0" actId="164"/>
          <ac:picMkLst>
            <pc:docMk/>
            <pc:sldMk cId="1315749775" sldId="305"/>
            <ac:picMk id="5" creationId="{00000000-0000-0000-0000-000000000000}"/>
          </ac:picMkLst>
        </pc:picChg>
      </pc:sldChg>
    </pc:docChg>
  </pc:docChgLst>
  <pc:docChgLst>
    <pc:chgData name="Charles Green" userId="18a06f961f6b2549" providerId="LiveId" clId="{7B6E63D3-F912-454E-96BC-C3938C774F9C}"/>
    <pc:docChg chg="modSld">
      <pc:chgData name="Charles Green" userId="18a06f961f6b2549" providerId="LiveId" clId="{7B6E63D3-F912-454E-96BC-C3938C774F9C}" dt="2023-01-15T15:55:37.485" v="1" actId="732"/>
      <pc:docMkLst>
        <pc:docMk/>
      </pc:docMkLst>
      <pc:sldChg chg="modSp mod">
        <pc:chgData name="Charles Green" userId="18a06f961f6b2549" providerId="LiveId" clId="{7B6E63D3-F912-454E-96BC-C3938C774F9C}" dt="2023-01-15T15:55:37.485" v="1" actId="732"/>
        <pc:sldMkLst>
          <pc:docMk/>
          <pc:sldMk cId="4116253292" sldId="323"/>
        </pc:sldMkLst>
        <pc:picChg chg="mod modCrop">
          <ac:chgData name="Charles Green" userId="18a06f961f6b2549" providerId="LiveId" clId="{7B6E63D3-F912-454E-96BC-C3938C774F9C}" dt="2023-01-15T15:55:37.485" v="1" actId="732"/>
          <ac:picMkLst>
            <pc:docMk/>
            <pc:sldMk cId="4116253292" sldId="323"/>
            <ac:picMk id="4"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513508"/>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sz="quarter" idx="1"/>
          </p:nvPr>
        </p:nvSpPr>
        <p:spPr>
          <a:xfrm>
            <a:off x="4023093" y="1"/>
            <a:ext cx="3077739" cy="513508"/>
          </a:xfrm>
          <a:prstGeom prst="rect">
            <a:avLst/>
          </a:prstGeom>
        </p:spPr>
        <p:txBody>
          <a:bodyPr vert="horz" lIns="96616" tIns="48308" rIns="96616" bIns="48308" rtlCol="0"/>
          <a:lstStyle>
            <a:lvl1pPr algn="r">
              <a:defRPr sz="1300"/>
            </a:lvl1pPr>
          </a:lstStyle>
          <a:p>
            <a:fld id="{491EF664-137C-456E-A1F7-E1477D791ADA}" type="datetimeFigureOut">
              <a:rPr lang="en-GB" smtClean="0"/>
              <a:t>21/09/2023</a:t>
            </a:fld>
            <a:endParaRPr lang="en-GB"/>
          </a:p>
        </p:txBody>
      </p:sp>
      <p:sp>
        <p:nvSpPr>
          <p:cNvPr id="4" name="Footer Placeholder 3"/>
          <p:cNvSpPr>
            <a:spLocks noGrp="1"/>
          </p:cNvSpPr>
          <p:nvPr>
            <p:ph type="ftr" sz="quarter" idx="2"/>
          </p:nvPr>
        </p:nvSpPr>
        <p:spPr>
          <a:xfrm>
            <a:off x="1" y="9721107"/>
            <a:ext cx="3077739" cy="513507"/>
          </a:xfrm>
          <a:prstGeom prst="rect">
            <a:avLst/>
          </a:prstGeom>
        </p:spPr>
        <p:txBody>
          <a:bodyPr vert="horz" lIns="96616" tIns="48308" rIns="96616" bIns="48308" rtlCol="0" anchor="b"/>
          <a:lstStyle>
            <a:lvl1pPr algn="l">
              <a:defRPr sz="1300"/>
            </a:lvl1pPr>
          </a:lstStyle>
          <a:p>
            <a:endParaRPr lang="en-GB"/>
          </a:p>
        </p:txBody>
      </p:sp>
      <p:sp>
        <p:nvSpPr>
          <p:cNvPr id="5" name="Slide Number Placeholder 4"/>
          <p:cNvSpPr>
            <a:spLocks noGrp="1"/>
          </p:cNvSpPr>
          <p:nvPr>
            <p:ph type="sldNum" sz="quarter" idx="3"/>
          </p:nvPr>
        </p:nvSpPr>
        <p:spPr>
          <a:xfrm>
            <a:off x="4023093" y="9721107"/>
            <a:ext cx="3077739" cy="513507"/>
          </a:xfrm>
          <a:prstGeom prst="rect">
            <a:avLst/>
          </a:prstGeom>
        </p:spPr>
        <p:txBody>
          <a:bodyPr vert="horz" lIns="96616" tIns="48308" rIns="96616" bIns="48308" rtlCol="0" anchor="b"/>
          <a:lstStyle>
            <a:lvl1pPr algn="r">
              <a:defRPr sz="1300"/>
            </a:lvl1pPr>
          </a:lstStyle>
          <a:p>
            <a:fld id="{697E9A31-5D51-4DF2-B847-F80C32A415DC}" type="slidenum">
              <a:rPr lang="en-GB" smtClean="0"/>
              <a:t>‹#›</a:t>
            </a:fld>
            <a:endParaRPr lang="en-GB"/>
          </a:p>
        </p:txBody>
      </p:sp>
    </p:spTree>
    <p:extLst>
      <p:ext uri="{BB962C8B-B14F-4D97-AF65-F5344CB8AC3E}">
        <p14:creationId xmlns:p14="http://schemas.microsoft.com/office/powerpoint/2010/main" val="57034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7739" cy="513508"/>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4023093" y="1"/>
            <a:ext cx="3077739" cy="513508"/>
          </a:xfrm>
          <a:prstGeom prst="rect">
            <a:avLst/>
          </a:prstGeom>
        </p:spPr>
        <p:txBody>
          <a:bodyPr vert="horz" lIns="96616" tIns="48308" rIns="96616" bIns="48308" rtlCol="0"/>
          <a:lstStyle>
            <a:lvl1pPr algn="r">
              <a:defRPr sz="1300"/>
            </a:lvl1pPr>
          </a:lstStyle>
          <a:p>
            <a:fld id="{35156FE3-8B4F-41FF-BABD-0FA3EBC38CE4}" type="datetimeFigureOut">
              <a:rPr lang="en-GB" smtClean="0"/>
              <a:t>21/09/2023</a:t>
            </a:fld>
            <a:endParaRPr lang="en-GB"/>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710248" y="4925408"/>
            <a:ext cx="5681980" cy="402987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7"/>
            <a:ext cx="3077739" cy="513507"/>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4023093" y="9721107"/>
            <a:ext cx="3077739" cy="513507"/>
          </a:xfrm>
          <a:prstGeom prst="rect">
            <a:avLst/>
          </a:prstGeom>
        </p:spPr>
        <p:txBody>
          <a:bodyPr vert="horz" lIns="96616" tIns="48308" rIns="96616" bIns="48308" rtlCol="0" anchor="b"/>
          <a:lstStyle>
            <a:lvl1pPr algn="r">
              <a:defRPr sz="1300"/>
            </a:lvl1pPr>
          </a:lstStyle>
          <a:p>
            <a:fld id="{2C54D30B-3AE8-49DA-B342-07AD2A7090F0}" type="slidenum">
              <a:rPr lang="en-GB" smtClean="0"/>
              <a:t>‹#›</a:t>
            </a:fld>
            <a:endParaRPr lang="en-GB"/>
          </a:p>
        </p:txBody>
      </p:sp>
    </p:spTree>
    <p:extLst>
      <p:ext uri="{BB962C8B-B14F-4D97-AF65-F5344CB8AC3E}">
        <p14:creationId xmlns:p14="http://schemas.microsoft.com/office/powerpoint/2010/main" val="1058469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4D30B-3AE8-49DA-B342-07AD2A7090F0}" type="slidenum">
              <a:rPr lang="en-GB" smtClean="0"/>
              <a:t>1</a:t>
            </a:fld>
            <a:endParaRPr lang="en-GB"/>
          </a:p>
        </p:txBody>
      </p:sp>
    </p:spTree>
    <p:extLst>
      <p:ext uri="{BB962C8B-B14F-4D97-AF65-F5344CB8AC3E}">
        <p14:creationId xmlns:p14="http://schemas.microsoft.com/office/powerpoint/2010/main" val="255493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C54D30B-3AE8-49DA-B342-07AD2A7090F0}" type="slidenum">
              <a:rPr lang="en-GB" smtClean="0"/>
              <a:t>3</a:t>
            </a:fld>
            <a:endParaRPr lang="en-GB"/>
          </a:p>
        </p:txBody>
      </p:sp>
    </p:spTree>
    <p:extLst>
      <p:ext uri="{BB962C8B-B14F-4D97-AF65-F5344CB8AC3E}">
        <p14:creationId xmlns:p14="http://schemas.microsoft.com/office/powerpoint/2010/main" val="1083890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C54D30B-3AE8-49DA-B342-07AD2A7090F0}" type="slidenum">
              <a:rPr lang="en-GB" smtClean="0"/>
              <a:t>77</a:t>
            </a:fld>
            <a:endParaRPr lang="en-GB"/>
          </a:p>
        </p:txBody>
      </p:sp>
    </p:spTree>
    <p:extLst>
      <p:ext uri="{BB962C8B-B14F-4D97-AF65-F5344CB8AC3E}">
        <p14:creationId xmlns:p14="http://schemas.microsoft.com/office/powerpoint/2010/main" val="27923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4D30B-3AE8-49DA-B342-07AD2A7090F0}" type="slidenum">
              <a:rPr lang="en-GB" smtClean="0"/>
              <a:t>84</a:t>
            </a:fld>
            <a:endParaRPr lang="en-GB"/>
          </a:p>
        </p:txBody>
      </p:sp>
    </p:spTree>
    <p:extLst>
      <p:ext uri="{BB962C8B-B14F-4D97-AF65-F5344CB8AC3E}">
        <p14:creationId xmlns:p14="http://schemas.microsoft.com/office/powerpoint/2010/main" val="2222740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C7EA32A-58E9-46DD-A368-6AB1358ABBB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2449959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7EA32A-58E9-46DD-A368-6AB1358ABBB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3871457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7EA32A-58E9-46DD-A368-6AB1358ABBB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30336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7EA32A-58E9-46DD-A368-6AB1358ABBB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106778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7EA32A-58E9-46DD-A368-6AB1358ABBBC}" type="datetimeFigureOut">
              <a:rPr lang="en-GB" smtClean="0"/>
              <a:t>21/09/2023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139066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C7EA32A-58E9-46DD-A368-6AB1358ABBB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360356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C7EA32A-58E9-46DD-A368-6AB1358ABBBC}" type="datetimeFigureOut">
              <a:rPr lang="en-GB" smtClean="0"/>
              <a:t>21/09/2023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1908976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C7EA32A-58E9-46DD-A368-6AB1358ABBBC}" type="datetimeFigureOut">
              <a:rPr lang="en-GB" smtClean="0"/>
              <a:t>21/09/2023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1825237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EA32A-58E9-46DD-A368-6AB1358ABBBC}" type="datetimeFigureOut">
              <a:rPr lang="en-GB" smtClean="0"/>
              <a:t>21/09/2023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339900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EA32A-58E9-46DD-A368-6AB1358ABBB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94272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7EA32A-58E9-46DD-A368-6AB1358ABBBC}" type="datetimeFigureOut">
              <a:rPr lang="en-GB" smtClean="0"/>
              <a:t>21/09/2023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F6A2EAB-70B7-47A1-A52E-FB62F1898832}" type="slidenum">
              <a:rPr lang="en-GB" smtClean="0"/>
              <a:t>‹#›</a:t>
            </a:fld>
            <a:endParaRPr lang="en-GB"/>
          </a:p>
        </p:txBody>
      </p:sp>
    </p:spTree>
    <p:extLst>
      <p:ext uri="{BB962C8B-B14F-4D97-AF65-F5344CB8AC3E}">
        <p14:creationId xmlns:p14="http://schemas.microsoft.com/office/powerpoint/2010/main" val="13850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EA32A-58E9-46DD-A368-6AB1358ABBBC}" type="datetimeFigureOut">
              <a:rPr lang="en-GB" smtClean="0"/>
              <a:t>21/09/2023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A2EAB-70B7-47A1-A52E-FB62F1898832}" type="slidenum">
              <a:rPr lang="en-GB" smtClean="0"/>
              <a:t>‹#›</a:t>
            </a:fld>
            <a:endParaRPr lang="en-GB"/>
          </a:p>
        </p:txBody>
      </p:sp>
    </p:spTree>
    <p:extLst>
      <p:ext uri="{BB962C8B-B14F-4D97-AF65-F5344CB8AC3E}">
        <p14:creationId xmlns:p14="http://schemas.microsoft.com/office/powerpoint/2010/main" val="2544288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flood-warning-information.service.gov.uk/long-term-flood-risk/map" TargetMode="External"/><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hyperlink" Target="https://maps.cyfoethnaturiolcymru.gov.uk/Html5Viewer/Index.html?configBase=https://maps.cyfoethnaturiolcymru.gov.uk/Geocortex/Essentials/REST/sites/Flood_Risk/viewers/Flood_Risk/virtualdirectory/Resources/Config/Default&amp;layerTheme=0" TargetMode="Externa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floodassist.co.uk/resources/flood-risk"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hyperlink" Target="https://www.ada.org.uk/idb-map/" TargetMode="External"/><Relationship Id="rId4" Type="http://schemas.openxmlformats.org/officeDocument/2006/relationships/hyperlink" Target="https://shropshire.maps.arcgis.com/apps/webappviewer/index.html?id=eb6f0d3db29c43e5a71077415e28bdf4"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arcgis.com/home/webmap/viewer.html?url=https://environment.data.gov.uk/arcgis/rest/services/EA/FloodMapForPlanningRiversAndSeaSpatialFloodDefences/MapServer&amp;source=sd" TargetMode="Externa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hyperlink" Target="https://maps.cyfoethnaturiolcymru.gov.uk/Html5Viewer/Index.html?configBase=https://maps.cyfoethnaturiolcymru.gov.uk/Geocortex/Essentials/REST/sites/Flood_Risk/viewers/Flood_Risk/virtualdirectory/Resources/Config/Default&amp;layerTheme=0"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hyperlink" Target="https://riverlevels.uk/river-severn-melverley-crew-green#.YJbVAsCSmUk" TargetMode="External"/><Relationship Id="rId5" Type="http://schemas.openxmlformats.org/officeDocument/2006/relationships/image" Target="../media/image104.png"/><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hyperlink" Target="https://rivers-and-seas.naturalresources.wales/?layers=river&amp;extent=263357.2918995596+306771.2217522309+367117.38136418286+355192.59683572175+2770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riversevernpartnership.org.uk/" TargetMode="External"/><Relationship Id="rId2" Type="http://schemas.openxmlformats.org/officeDocument/2006/relationships/hyperlink" Target="https://consult.environment-agency.gov.uk/west-midlands/svwms/"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b="1" dirty="0">
                <a:solidFill>
                  <a:srgbClr val="0070C0"/>
                </a:solidFill>
              </a:rPr>
              <a:t>Kinnerley Parish Council</a:t>
            </a:r>
            <a:br>
              <a:rPr lang="en-GB" b="1" dirty="0">
                <a:solidFill>
                  <a:srgbClr val="0070C0"/>
                </a:solidFill>
              </a:rPr>
            </a:br>
            <a:br>
              <a:rPr lang="en-GB" b="1" dirty="0"/>
            </a:br>
            <a:r>
              <a:rPr lang="en-GB" b="1" dirty="0"/>
              <a:t>Flood Protection Working Group</a:t>
            </a:r>
            <a:br>
              <a:rPr lang="en-GB" b="1" dirty="0"/>
            </a:br>
            <a:r>
              <a:rPr lang="en-GB" sz="4400" b="1" dirty="0"/>
              <a:t>11 February 2021 </a:t>
            </a:r>
            <a:r>
              <a:rPr lang="en-GB" sz="3100" b="1" dirty="0"/>
              <a:t>(updated to 11/5/21)</a:t>
            </a:r>
          </a:p>
        </p:txBody>
      </p:sp>
      <p:sp>
        <p:nvSpPr>
          <p:cNvPr id="3" name="Subtitle 2"/>
          <p:cNvSpPr>
            <a:spLocks noGrp="1"/>
          </p:cNvSpPr>
          <p:nvPr>
            <p:ph type="subTitle" idx="1"/>
          </p:nvPr>
        </p:nvSpPr>
        <p:spPr>
          <a:xfrm>
            <a:off x="102973" y="4186924"/>
            <a:ext cx="11986054" cy="1348903"/>
          </a:xfrm>
        </p:spPr>
        <p:txBody>
          <a:bodyPr>
            <a:normAutofit/>
          </a:bodyPr>
          <a:lstStyle/>
          <a:p>
            <a:pPr>
              <a:spcBef>
                <a:spcPts val="2400"/>
              </a:spcBef>
            </a:pPr>
            <a:r>
              <a:rPr lang="en-GB" sz="5400" b="1" dirty="0">
                <a:solidFill>
                  <a:srgbClr val="0070C0"/>
                </a:solidFill>
                <a:latin typeface="+mj-lt"/>
                <a:ea typeface="+mj-ea"/>
                <a:cs typeface="+mj-cs"/>
              </a:rPr>
              <a:t>Severn / Vyrnwy Confluence and flooding</a:t>
            </a:r>
          </a:p>
        </p:txBody>
      </p:sp>
    </p:spTree>
    <p:extLst>
      <p:ext uri="{BB962C8B-B14F-4D97-AF65-F5344CB8AC3E}">
        <p14:creationId xmlns:p14="http://schemas.microsoft.com/office/powerpoint/2010/main" val="1009878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 of Shrewsbury flooded shropshire (1)"/>
          <p:cNvPicPr>
            <a:picLocks noChangeAspect="1" noChangeArrowheads="1"/>
          </p:cNvPicPr>
          <p:nvPr/>
        </p:nvPicPr>
        <p:blipFill>
          <a:blip r:embed="rId2">
            <a:extLst>
              <a:ext uri="{28A0092B-C50C-407E-A947-70E740481C1C}">
                <a14:useLocalDpi xmlns:a14="http://schemas.microsoft.com/office/drawing/2010/main" val="0"/>
              </a:ext>
            </a:extLst>
          </a:blip>
          <a:srcRect l="13084" t="24507"/>
          <a:stretch>
            <a:fillRect/>
          </a:stretch>
        </p:blipFill>
        <p:spPr bwMode="auto">
          <a:xfrm>
            <a:off x="1039479" y="466775"/>
            <a:ext cx="9542297" cy="624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45359" y="97443"/>
            <a:ext cx="7884164"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Aerial photograph of February 2020 flooding, taken over the Royal Hill</a:t>
            </a:r>
            <a:endParaRPr lang="en-GB" dirty="0"/>
          </a:p>
        </p:txBody>
      </p:sp>
    </p:spTree>
    <p:extLst>
      <p:ext uri="{BB962C8B-B14F-4D97-AF65-F5344CB8AC3E}">
        <p14:creationId xmlns:p14="http://schemas.microsoft.com/office/powerpoint/2010/main" val="308733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32903" y="2346735"/>
            <a:ext cx="3913239" cy="1409188"/>
          </a:xfrm>
        </p:spPr>
        <p:txBody>
          <a:bodyPr>
            <a:normAutofit/>
          </a:bodyPr>
          <a:lstStyle/>
          <a:p>
            <a:pPr marL="0" indent="0" algn="ctr">
              <a:buNone/>
            </a:pPr>
            <a:r>
              <a:rPr lang="en-GB" sz="8000" dirty="0"/>
              <a:t>Pentre</a:t>
            </a:r>
          </a:p>
        </p:txBody>
      </p:sp>
    </p:spTree>
    <p:extLst>
      <p:ext uri="{BB962C8B-B14F-4D97-AF65-F5344CB8AC3E}">
        <p14:creationId xmlns:p14="http://schemas.microsoft.com/office/powerpoint/2010/main" val="3451288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4298" r="1592"/>
          <a:stretch/>
        </p:blipFill>
        <p:spPr>
          <a:xfrm>
            <a:off x="479736" y="593386"/>
            <a:ext cx="11036948" cy="5729591"/>
          </a:xfrm>
          <a:prstGeom prst="rect">
            <a:avLst/>
          </a:prstGeom>
          <a:ln w="19050">
            <a:solidFill>
              <a:schemeClr val="tx1"/>
            </a:solidFill>
          </a:ln>
        </p:spPr>
      </p:pic>
      <p:sp>
        <p:nvSpPr>
          <p:cNvPr id="5" name="TextBox 4"/>
          <p:cNvSpPr txBox="1"/>
          <p:nvPr/>
        </p:nvSpPr>
        <p:spPr>
          <a:xfrm>
            <a:off x="124998" y="6407029"/>
            <a:ext cx="2676567" cy="369332"/>
          </a:xfrm>
          <a:prstGeom prst="rect">
            <a:avLst/>
          </a:prstGeom>
          <a:noFill/>
        </p:spPr>
        <p:txBody>
          <a:bodyPr wrap="square" rtlCol="0">
            <a:spAutoFit/>
          </a:bodyPr>
          <a:lstStyle/>
          <a:p>
            <a:r>
              <a:rPr lang="en-GB" dirty="0"/>
              <a:t>Pentre 26 February 2020</a:t>
            </a:r>
          </a:p>
        </p:txBody>
      </p:sp>
    </p:spTree>
    <p:extLst>
      <p:ext uri="{BB962C8B-B14F-4D97-AF65-F5344CB8AC3E}">
        <p14:creationId xmlns:p14="http://schemas.microsoft.com/office/powerpoint/2010/main" val="67323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456" y="350196"/>
            <a:ext cx="9144000" cy="6858000"/>
          </a:xfrm>
          <a:prstGeom prst="rect">
            <a:avLst/>
          </a:prstGeom>
          <a:ln w="19050">
            <a:solidFill>
              <a:schemeClr val="tx1"/>
            </a:solidFill>
          </a:ln>
        </p:spPr>
      </p:pic>
    </p:spTree>
    <p:extLst>
      <p:ext uri="{BB962C8B-B14F-4D97-AF65-F5344CB8AC3E}">
        <p14:creationId xmlns:p14="http://schemas.microsoft.com/office/powerpoint/2010/main" val="1413660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903" y="575970"/>
            <a:ext cx="7354529" cy="5510151"/>
          </a:xfrm>
          <a:prstGeom prst="rect">
            <a:avLst/>
          </a:prstGeom>
          <a:ln w="19050">
            <a:solidFill>
              <a:schemeClr val="tx1"/>
            </a:solidFill>
          </a:ln>
        </p:spPr>
      </p:pic>
      <p:sp>
        <p:nvSpPr>
          <p:cNvPr id="4" name="TextBox 3"/>
          <p:cNvSpPr txBox="1"/>
          <p:nvPr/>
        </p:nvSpPr>
        <p:spPr>
          <a:xfrm>
            <a:off x="241731" y="6300024"/>
            <a:ext cx="1174458" cy="369332"/>
          </a:xfrm>
          <a:prstGeom prst="rect">
            <a:avLst/>
          </a:prstGeom>
          <a:noFill/>
        </p:spPr>
        <p:txBody>
          <a:bodyPr wrap="square" rtlCol="0">
            <a:spAutoFit/>
          </a:bodyPr>
          <a:lstStyle/>
          <a:p>
            <a:r>
              <a:rPr lang="en-GB" dirty="0"/>
              <a:t>Pentre</a:t>
            </a:r>
          </a:p>
        </p:txBody>
      </p:sp>
    </p:spTree>
    <p:extLst>
      <p:ext uri="{BB962C8B-B14F-4D97-AF65-F5344CB8AC3E}">
        <p14:creationId xmlns:p14="http://schemas.microsoft.com/office/powerpoint/2010/main" val="1410195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3749" y="165748"/>
            <a:ext cx="8425256" cy="631894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1394" y="1434517"/>
            <a:ext cx="1510018" cy="461665"/>
          </a:xfrm>
          <a:prstGeom prst="rect">
            <a:avLst/>
          </a:prstGeom>
          <a:noFill/>
          <a:ln>
            <a:solidFill>
              <a:schemeClr val="tx1"/>
            </a:solidFill>
          </a:ln>
        </p:spPr>
        <p:txBody>
          <a:bodyPr wrap="square" rtlCol="0">
            <a:spAutoFit/>
          </a:bodyPr>
          <a:lstStyle/>
          <a:p>
            <a:r>
              <a:rPr lang="en-GB" sz="1200" dirty="0"/>
              <a:t>At the peak of the Feb 2020 floods </a:t>
            </a:r>
          </a:p>
        </p:txBody>
      </p:sp>
      <p:sp>
        <p:nvSpPr>
          <p:cNvPr id="6" name="TextBox 5"/>
          <p:cNvSpPr txBox="1"/>
          <p:nvPr/>
        </p:nvSpPr>
        <p:spPr>
          <a:xfrm>
            <a:off x="461394" y="4497896"/>
            <a:ext cx="1510018" cy="461665"/>
          </a:xfrm>
          <a:prstGeom prst="rect">
            <a:avLst/>
          </a:prstGeom>
          <a:noFill/>
          <a:ln>
            <a:solidFill>
              <a:schemeClr val="tx1"/>
            </a:solidFill>
          </a:ln>
        </p:spPr>
        <p:txBody>
          <a:bodyPr wrap="square" rtlCol="0">
            <a:spAutoFit/>
          </a:bodyPr>
          <a:lstStyle/>
          <a:p>
            <a:r>
              <a:rPr lang="en-GB" sz="1200" dirty="0"/>
              <a:t>The Jan 2021 flood approaching </a:t>
            </a:r>
          </a:p>
        </p:txBody>
      </p:sp>
      <p:sp>
        <p:nvSpPr>
          <p:cNvPr id="7" name="TextBox 6"/>
          <p:cNvSpPr txBox="1"/>
          <p:nvPr/>
        </p:nvSpPr>
        <p:spPr>
          <a:xfrm>
            <a:off x="241731" y="6300024"/>
            <a:ext cx="1174458" cy="369332"/>
          </a:xfrm>
          <a:prstGeom prst="rect">
            <a:avLst/>
          </a:prstGeom>
          <a:noFill/>
        </p:spPr>
        <p:txBody>
          <a:bodyPr wrap="square" rtlCol="0">
            <a:spAutoFit/>
          </a:bodyPr>
          <a:lstStyle/>
          <a:p>
            <a:r>
              <a:rPr lang="en-GB" dirty="0"/>
              <a:t>Pentre</a:t>
            </a:r>
          </a:p>
        </p:txBody>
      </p:sp>
    </p:spTree>
    <p:extLst>
      <p:ext uri="{BB962C8B-B14F-4D97-AF65-F5344CB8AC3E}">
        <p14:creationId xmlns:p14="http://schemas.microsoft.com/office/powerpoint/2010/main" val="251948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613" y="313718"/>
            <a:ext cx="8180962" cy="6135722"/>
          </a:xfrm>
          <a:prstGeom prst="rect">
            <a:avLst/>
          </a:prstGeom>
          <a:ln w="19050">
            <a:solidFill>
              <a:schemeClr val="tx1"/>
            </a:solidFill>
          </a:ln>
        </p:spPr>
      </p:pic>
      <p:sp>
        <p:nvSpPr>
          <p:cNvPr id="5" name="TextBox 4"/>
          <p:cNvSpPr txBox="1"/>
          <p:nvPr/>
        </p:nvSpPr>
        <p:spPr>
          <a:xfrm>
            <a:off x="241731" y="6300024"/>
            <a:ext cx="1174458" cy="369332"/>
          </a:xfrm>
          <a:prstGeom prst="rect">
            <a:avLst/>
          </a:prstGeom>
          <a:noFill/>
        </p:spPr>
        <p:txBody>
          <a:bodyPr wrap="square" rtlCol="0">
            <a:spAutoFit/>
          </a:bodyPr>
          <a:lstStyle/>
          <a:p>
            <a:r>
              <a:rPr lang="en-GB" dirty="0"/>
              <a:t>Pentre</a:t>
            </a:r>
          </a:p>
        </p:txBody>
      </p:sp>
    </p:spTree>
    <p:extLst>
      <p:ext uri="{BB962C8B-B14F-4D97-AF65-F5344CB8AC3E}">
        <p14:creationId xmlns:p14="http://schemas.microsoft.com/office/powerpoint/2010/main" val="2375370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49" y="813433"/>
            <a:ext cx="6974846" cy="5231134"/>
          </a:xfrm>
          <a:prstGeom prst="rect">
            <a:avLst/>
          </a:prstGeom>
          <a:ln w="190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5189" y="813433"/>
            <a:ext cx="3923350" cy="5231134"/>
          </a:xfrm>
          <a:prstGeom prst="rect">
            <a:avLst/>
          </a:prstGeom>
          <a:ln w="19050">
            <a:solidFill>
              <a:schemeClr val="tx1"/>
            </a:solidFill>
          </a:ln>
        </p:spPr>
      </p:pic>
      <p:sp>
        <p:nvSpPr>
          <p:cNvPr id="6" name="Rectangle 5"/>
          <p:cNvSpPr/>
          <p:nvPr/>
        </p:nvSpPr>
        <p:spPr>
          <a:xfrm>
            <a:off x="7446597" y="6176378"/>
            <a:ext cx="4520533" cy="369332"/>
          </a:xfrm>
          <a:prstGeom prst="rect">
            <a:avLst/>
          </a:prstGeom>
        </p:spPr>
        <p:txBody>
          <a:bodyPr wrap="none">
            <a:spAutoFit/>
          </a:bodyPr>
          <a:lstStyle/>
          <a:p>
            <a:r>
              <a:rPr lang="en-GB" dirty="0"/>
              <a:t>Damage revealed as the waters ebb, 22 Jan 21</a:t>
            </a:r>
          </a:p>
        </p:txBody>
      </p:sp>
    </p:spTree>
    <p:extLst>
      <p:ext uri="{BB962C8B-B14F-4D97-AF65-F5344CB8AC3E}">
        <p14:creationId xmlns:p14="http://schemas.microsoft.com/office/powerpoint/2010/main" val="3638585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191" y="1258474"/>
            <a:ext cx="5320610" cy="399045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Image preview"/>
          <p:cNvPicPr>
            <a:picLocks noChangeAspect="1" noChangeArrowheads="1"/>
          </p:cNvPicPr>
          <p:nvPr/>
        </p:nvPicPr>
        <p:blipFill rotWithShape="1">
          <a:blip r:embed="rId3">
            <a:extLst>
              <a:ext uri="{28A0092B-C50C-407E-A947-70E740481C1C}">
                <a14:useLocalDpi xmlns:a14="http://schemas.microsoft.com/office/drawing/2010/main" val="0"/>
              </a:ext>
            </a:extLst>
          </a:blip>
          <a:srcRect t="-598" r="19644"/>
          <a:stretch/>
        </p:blipFill>
        <p:spPr bwMode="auto">
          <a:xfrm>
            <a:off x="516834" y="1258474"/>
            <a:ext cx="5666702" cy="399045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670" y="5863905"/>
            <a:ext cx="1174458" cy="369332"/>
          </a:xfrm>
          <a:prstGeom prst="rect">
            <a:avLst/>
          </a:prstGeom>
          <a:noFill/>
        </p:spPr>
        <p:txBody>
          <a:bodyPr wrap="square" rtlCol="0">
            <a:spAutoFit/>
          </a:bodyPr>
          <a:lstStyle/>
          <a:p>
            <a:r>
              <a:rPr lang="en-GB" dirty="0"/>
              <a:t>Pentre</a:t>
            </a:r>
          </a:p>
        </p:txBody>
      </p:sp>
    </p:spTree>
    <p:extLst>
      <p:ext uri="{BB962C8B-B14F-4D97-AF65-F5344CB8AC3E}">
        <p14:creationId xmlns:p14="http://schemas.microsoft.com/office/powerpoint/2010/main" val="934378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384" y="198120"/>
            <a:ext cx="6809232" cy="6461760"/>
          </a:xfrm>
          <a:prstGeom prst="rect">
            <a:avLst/>
          </a:prstGeom>
        </p:spPr>
      </p:pic>
      <p:sp>
        <p:nvSpPr>
          <p:cNvPr id="5" name="TextBox 4"/>
          <p:cNvSpPr txBox="1"/>
          <p:nvPr/>
        </p:nvSpPr>
        <p:spPr>
          <a:xfrm>
            <a:off x="151001" y="6241409"/>
            <a:ext cx="2072081" cy="369332"/>
          </a:xfrm>
          <a:prstGeom prst="rect">
            <a:avLst/>
          </a:prstGeom>
          <a:noFill/>
        </p:spPr>
        <p:txBody>
          <a:bodyPr wrap="square" rtlCol="0">
            <a:spAutoFit/>
          </a:bodyPr>
          <a:lstStyle/>
          <a:p>
            <a:r>
              <a:rPr lang="en-GB" dirty="0"/>
              <a:t>Grove Farm, Pentre</a:t>
            </a:r>
          </a:p>
        </p:txBody>
      </p:sp>
    </p:spTree>
    <p:extLst>
      <p:ext uri="{BB962C8B-B14F-4D97-AF65-F5344CB8AC3E}">
        <p14:creationId xmlns:p14="http://schemas.microsoft.com/office/powerpoint/2010/main" val="3409058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321" y="583234"/>
            <a:ext cx="10515600" cy="4351338"/>
          </a:xfrm>
        </p:spPr>
        <p:txBody>
          <a:bodyPr>
            <a:normAutofit/>
          </a:bodyPr>
          <a:lstStyle/>
          <a:p>
            <a:pPr>
              <a:spcBef>
                <a:spcPts val="1800"/>
              </a:spcBef>
            </a:pPr>
            <a:r>
              <a:rPr lang="en-GB" dirty="0"/>
              <a:t>Impetus for starting up KPC FPWG was news of the plans for a dam north of Shrewsbury</a:t>
            </a:r>
          </a:p>
          <a:p>
            <a:pPr>
              <a:spcBef>
                <a:spcPts val="1800"/>
              </a:spcBef>
            </a:pPr>
            <a:r>
              <a:rPr lang="en-GB" dirty="0"/>
              <a:t>Try to keep everyone in the loop, not just KPC</a:t>
            </a:r>
          </a:p>
          <a:p>
            <a:pPr>
              <a:spcBef>
                <a:spcPts val="1800"/>
              </a:spcBef>
            </a:pPr>
            <a:r>
              <a:rPr lang="en-GB" dirty="0"/>
              <a:t>A whistle-stop run through of flooding issues</a:t>
            </a:r>
          </a:p>
          <a:p>
            <a:pPr>
              <a:spcBef>
                <a:spcPts val="1800"/>
              </a:spcBef>
            </a:pPr>
            <a:r>
              <a:rPr lang="en-GB" dirty="0"/>
              <a:t>Some have lived with flooding here for 80+ years, some are new to it</a:t>
            </a:r>
          </a:p>
          <a:p>
            <a:pPr>
              <a:spcBef>
                <a:spcPts val="1800"/>
              </a:spcBef>
            </a:pPr>
            <a:r>
              <a:rPr lang="en-GB" dirty="0"/>
              <a:t>Thanks to everyone who has helped with photos and sources</a:t>
            </a:r>
          </a:p>
          <a:p>
            <a:pPr>
              <a:spcBef>
                <a:spcPts val="1800"/>
              </a:spcBef>
            </a:pPr>
            <a:r>
              <a:rPr lang="en-GB" dirty="0"/>
              <a:t>Shoot </a:t>
            </a:r>
            <a:r>
              <a:rPr lang="en-GB" u="sng" dirty="0"/>
              <a:t>me</a:t>
            </a:r>
            <a:r>
              <a:rPr lang="en-GB" dirty="0"/>
              <a:t> if you disagree</a:t>
            </a:r>
          </a:p>
        </p:txBody>
      </p:sp>
    </p:spTree>
    <p:extLst>
      <p:ext uri="{BB962C8B-B14F-4D97-AF65-F5344CB8AC3E}">
        <p14:creationId xmlns:p14="http://schemas.microsoft.com/office/powerpoint/2010/main" val="2093669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001" y="6241409"/>
            <a:ext cx="2072081" cy="369332"/>
          </a:xfrm>
          <a:prstGeom prst="rect">
            <a:avLst/>
          </a:prstGeom>
          <a:noFill/>
        </p:spPr>
        <p:txBody>
          <a:bodyPr wrap="square" rtlCol="0">
            <a:spAutoFit/>
          </a:bodyPr>
          <a:lstStyle/>
          <a:p>
            <a:r>
              <a:rPr lang="en-GB" dirty="0"/>
              <a:t>Pentre Common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384" y="198120"/>
            <a:ext cx="6809232" cy="6461760"/>
          </a:xfrm>
          <a:prstGeom prst="rect">
            <a:avLst/>
          </a:prstGeom>
        </p:spPr>
      </p:pic>
    </p:spTree>
    <p:extLst>
      <p:ext uri="{BB962C8B-B14F-4D97-AF65-F5344CB8AC3E}">
        <p14:creationId xmlns:p14="http://schemas.microsoft.com/office/powerpoint/2010/main" val="2665512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001" y="6241409"/>
            <a:ext cx="2072081" cy="369332"/>
          </a:xfrm>
          <a:prstGeom prst="rect">
            <a:avLst/>
          </a:prstGeom>
          <a:noFill/>
        </p:spPr>
        <p:txBody>
          <a:bodyPr wrap="square" rtlCol="0">
            <a:spAutoFit/>
          </a:bodyPr>
          <a:lstStyle/>
          <a:p>
            <a:r>
              <a:rPr lang="en-GB" dirty="0"/>
              <a:t>Pentre </a:t>
            </a:r>
            <a:r>
              <a:rPr lang="en-GB" dirty="0" err="1"/>
              <a:t>Argae</a:t>
            </a:r>
            <a:endParaRPr lang="en-GB"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6" t="9876" r="50111"/>
          <a:stretch/>
        </p:blipFill>
        <p:spPr>
          <a:xfrm>
            <a:off x="2055303" y="304206"/>
            <a:ext cx="3137482" cy="6014028"/>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900" t="1683" r="2272" b="8382"/>
          <a:stretch/>
        </p:blipFill>
        <p:spPr>
          <a:xfrm>
            <a:off x="5192785" y="300543"/>
            <a:ext cx="3028426" cy="6017691"/>
          </a:xfrm>
          <a:prstGeom prst="rect">
            <a:avLst/>
          </a:prstGeom>
        </p:spPr>
      </p:pic>
    </p:spTree>
    <p:extLst>
      <p:ext uri="{BB962C8B-B14F-4D97-AF65-F5344CB8AC3E}">
        <p14:creationId xmlns:p14="http://schemas.microsoft.com/office/powerpoint/2010/main" val="355116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66683" y="1848466"/>
            <a:ext cx="9340646" cy="2939846"/>
          </a:xfrm>
        </p:spPr>
        <p:txBody>
          <a:bodyPr>
            <a:noAutofit/>
          </a:bodyPr>
          <a:lstStyle/>
          <a:p>
            <a:pPr marL="0" indent="0" algn="ctr">
              <a:spcBef>
                <a:spcPts val="600"/>
              </a:spcBef>
              <a:spcAft>
                <a:spcPts val="600"/>
              </a:spcAft>
              <a:buNone/>
            </a:pPr>
            <a:r>
              <a:rPr lang="en-GB" sz="8000" dirty="0" err="1"/>
              <a:t>Edgerley</a:t>
            </a:r>
            <a:r>
              <a:rPr lang="en-GB" sz="8000" dirty="0"/>
              <a:t> and </a:t>
            </a:r>
          </a:p>
          <a:p>
            <a:pPr marL="0" indent="0" algn="ctr">
              <a:spcBef>
                <a:spcPts val="600"/>
              </a:spcBef>
              <a:spcAft>
                <a:spcPts val="600"/>
              </a:spcAft>
              <a:buNone/>
            </a:pPr>
            <a:r>
              <a:rPr lang="en-GB" sz="8000" dirty="0"/>
              <a:t>Farm Hall, Kinnerley</a:t>
            </a:r>
          </a:p>
        </p:txBody>
      </p:sp>
    </p:spTree>
    <p:extLst>
      <p:ext uri="{BB962C8B-B14F-4D97-AF65-F5344CB8AC3E}">
        <p14:creationId xmlns:p14="http://schemas.microsoft.com/office/powerpoint/2010/main" val="1714524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0223" y="6348261"/>
            <a:ext cx="2746329" cy="369332"/>
          </a:xfrm>
          <a:prstGeom prst="rect">
            <a:avLst/>
          </a:prstGeom>
        </p:spPr>
        <p:txBody>
          <a:bodyPr wrap="none">
            <a:spAutoFit/>
          </a:bodyPr>
          <a:lstStyle/>
          <a:p>
            <a:r>
              <a:rPr lang="en-GB" dirty="0"/>
              <a:t>Lane by </a:t>
            </a:r>
            <a:r>
              <a:rPr lang="en-GB" dirty="0" err="1"/>
              <a:t>Duglands</a:t>
            </a:r>
            <a:r>
              <a:rPr lang="en-GB" dirty="0"/>
              <a:t>, </a:t>
            </a:r>
            <a:r>
              <a:rPr lang="en-GB" dirty="0" err="1"/>
              <a:t>Edgerley</a:t>
            </a:r>
            <a:endParaRPr lang="en-GB" dirty="0"/>
          </a:p>
        </p:txBody>
      </p:sp>
      <p:pic>
        <p:nvPicPr>
          <p:cNvPr id="7" name="Content Placeholder 4"/>
          <p:cNvPicPr>
            <a:picLocks noGrp="1"/>
          </p:cNvPicPr>
          <p:nvPr>
            <p:ph idx="1"/>
          </p:nvPr>
        </p:nvPicPr>
        <p:blipFill rotWithShape="1">
          <a:blip r:embed="rId2" cstate="print">
            <a:extLst>
              <a:ext uri="{28A0092B-C50C-407E-A947-70E740481C1C}">
                <a14:useLocalDpi xmlns:a14="http://schemas.microsoft.com/office/drawing/2010/main" val="0"/>
              </a:ext>
            </a:extLst>
          </a:blip>
          <a:srcRect t="28466" r="16768" b="45598"/>
          <a:stretch/>
        </p:blipFill>
        <p:spPr bwMode="auto">
          <a:xfrm rot="10800000">
            <a:off x="1048623" y="268448"/>
            <a:ext cx="9513115" cy="3023076"/>
          </a:xfrm>
          <a:prstGeom prst="rect">
            <a:avLst/>
          </a:prstGeom>
          <a:noFill/>
          <a:ln>
            <a:noFill/>
          </a:ln>
        </p:spPr>
      </p:pic>
      <p:pic>
        <p:nvPicPr>
          <p:cNvPr id="8" name="Picture 2" descr="C:\Users\Lorraine Jones\Pictures\Flood\102_3958.JPG"/>
          <p:cNvPicPr>
            <a:picLocks noChangeAspect="1" noChangeArrowheads="1"/>
          </p:cNvPicPr>
          <p:nvPr/>
        </p:nvPicPr>
        <p:blipFill rotWithShape="1">
          <a:blip r:embed="rId3" cstate="print"/>
          <a:srcRect t="186" r="6739"/>
          <a:stretch/>
        </p:blipFill>
        <p:spPr bwMode="auto">
          <a:xfrm>
            <a:off x="1048623" y="3439670"/>
            <a:ext cx="9513116" cy="2760446"/>
          </a:xfrm>
          <a:prstGeom prst="rect">
            <a:avLst/>
          </a:prstGeom>
          <a:noFill/>
        </p:spPr>
      </p:pic>
    </p:spTree>
    <p:extLst>
      <p:ext uri="{BB962C8B-B14F-4D97-AF65-F5344CB8AC3E}">
        <p14:creationId xmlns:p14="http://schemas.microsoft.com/office/powerpoint/2010/main" val="3626940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117" y="790412"/>
            <a:ext cx="10905690" cy="5160729"/>
          </a:xfrm>
          <a:prstGeom prst="rect">
            <a:avLst/>
          </a:prstGeom>
        </p:spPr>
      </p:pic>
      <p:sp>
        <p:nvSpPr>
          <p:cNvPr id="5" name="TextBox 4"/>
          <p:cNvSpPr txBox="1"/>
          <p:nvPr/>
        </p:nvSpPr>
        <p:spPr>
          <a:xfrm>
            <a:off x="276837" y="6157519"/>
            <a:ext cx="1174458" cy="369332"/>
          </a:xfrm>
          <a:prstGeom prst="rect">
            <a:avLst/>
          </a:prstGeom>
          <a:noFill/>
        </p:spPr>
        <p:txBody>
          <a:bodyPr wrap="square" rtlCol="0">
            <a:spAutoFit/>
          </a:bodyPr>
          <a:lstStyle/>
          <a:p>
            <a:r>
              <a:rPr lang="en-GB" dirty="0"/>
              <a:t>Royal Hill</a:t>
            </a:r>
          </a:p>
        </p:txBody>
      </p:sp>
    </p:spTree>
    <p:extLst>
      <p:ext uri="{BB962C8B-B14F-4D97-AF65-F5344CB8AC3E}">
        <p14:creationId xmlns:p14="http://schemas.microsoft.com/office/powerpoint/2010/main" val="1672478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171" y="6211722"/>
            <a:ext cx="2217246" cy="369332"/>
          </a:xfrm>
          <a:prstGeom prst="rect">
            <a:avLst/>
          </a:prstGeom>
          <a:noFill/>
        </p:spPr>
        <p:txBody>
          <a:bodyPr wrap="square" rtlCol="0">
            <a:spAutoFit/>
          </a:bodyPr>
          <a:lstStyle/>
          <a:p>
            <a:r>
              <a:rPr lang="en-GB" dirty="0"/>
              <a:t>Farm Hall, Kinnerley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331" y="159391"/>
            <a:ext cx="8253179" cy="6052331"/>
          </a:xfrm>
          <a:prstGeom prst="rect">
            <a:avLst/>
          </a:prstGeom>
          <a:ln w="19050">
            <a:solidFill>
              <a:schemeClr val="tx1"/>
            </a:solidFill>
          </a:ln>
        </p:spPr>
      </p:pic>
    </p:spTree>
    <p:extLst>
      <p:ext uri="{BB962C8B-B14F-4D97-AF65-F5344CB8AC3E}">
        <p14:creationId xmlns:p14="http://schemas.microsoft.com/office/powerpoint/2010/main" val="3207971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93" t="22470" r="51701" b="26533"/>
          <a:stretch/>
        </p:blipFill>
        <p:spPr>
          <a:xfrm>
            <a:off x="1208013" y="469996"/>
            <a:ext cx="4479723" cy="5250959"/>
          </a:xfrm>
          <a:prstGeom prst="rect">
            <a:avLst/>
          </a:prstGeom>
          <a:ln w="19050">
            <a:solidFill>
              <a:schemeClr val="tx1"/>
            </a:solidFill>
          </a:ln>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4338" t="788" r="393" b="36821"/>
          <a:stretch/>
        </p:blipFill>
        <p:spPr>
          <a:xfrm>
            <a:off x="6274965" y="469996"/>
            <a:ext cx="3825380" cy="5272372"/>
          </a:xfrm>
          <a:prstGeom prst="rect">
            <a:avLst/>
          </a:prstGeom>
          <a:ln w="19050">
            <a:solidFill>
              <a:schemeClr val="tx1"/>
            </a:solidFill>
          </a:ln>
        </p:spPr>
      </p:pic>
      <p:sp>
        <p:nvSpPr>
          <p:cNvPr id="7" name="TextBox 6"/>
          <p:cNvSpPr txBox="1"/>
          <p:nvPr/>
        </p:nvSpPr>
        <p:spPr>
          <a:xfrm>
            <a:off x="327171" y="6211722"/>
            <a:ext cx="2217246" cy="369332"/>
          </a:xfrm>
          <a:prstGeom prst="rect">
            <a:avLst/>
          </a:prstGeom>
          <a:noFill/>
        </p:spPr>
        <p:txBody>
          <a:bodyPr wrap="square" rtlCol="0">
            <a:spAutoFit/>
          </a:bodyPr>
          <a:lstStyle/>
          <a:p>
            <a:r>
              <a:rPr lang="en-GB" dirty="0"/>
              <a:t>Farm Hall, Kinnerley</a:t>
            </a:r>
          </a:p>
        </p:txBody>
      </p:sp>
    </p:spTree>
    <p:extLst>
      <p:ext uri="{BB962C8B-B14F-4D97-AF65-F5344CB8AC3E}">
        <p14:creationId xmlns:p14="http://schemas.microsoft.com/office/powerpoint/2010/main" val="866576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1124" y="474790"/>
            <a:ext cx="4404850" cy="5873135"/>
          </a:xfrm>
          <a:ln w="19050">
            <a:solidFill>
              <a:schemeClr val="tx1"/>
            </a:solidFill>
          </a:ln>
        </p:spPr>
      </p:pic>
      <p:sp>
        <p:nvSpPr>
          <p:cNvPr id="5" name="TextBox 4"/>
          <p:cNvSpPr txBox="1"/>
          <p:nvPr/>
        </p:nvSpPr>
        <p:spPr>
          <a:xfrm>
            <a:off x="327171" y="6211722"/>
            <a:ext cx="2217246" cy="369332"/>
          </a:xfrm>
          <a:prstGeom prst="rect">
            <a:avLst/>
          </a:prstGeom>
          <a:noFill/>
        </p:spPr>
        <p:txBody>
          <a:bodyPr wrap="square" rtlCol="0">
            <a:spAutoFit/>
          </a:bodyPr>
          <a:lstStyle/>
          <a:p>
            <a:r>
              <a:rPr lang="en-GB" dirty="0"/>
              <a:t>Farm Hall, Kinnerley</a:t>
            </a:r>
          </a:p>
        </p:txBody>
      </p:sp>
    </p:spTree>
    <p:extLst>
      <p:ext uri="{BB962C8B-B14F-4D97-AF65-F5344CB8AC3E}">
        <p14:creationId xmlns:p14="http://schemas.microsoft.com/office/powerpoint/2010/main" val="860046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60755" y="2376232"/>
            <a:ext cx="8030497" cy="1497678"/>
          </a:xfrm>
        </p:spPr>
        <p:txBody>
          <a:bodyPr>
            <a:normAutofit/>
          </a:bodyPr>
          <a:lstStyle/>
          <a:p>
            <a:pPr marL="0" indent="0" algn="ctr">
              <a:buNone/>
            </a:pPr>
            <a:r>
              <a:rPr lang="en-GB" sz="8000" dirty="0" err="1"/>
              <a:t>Melverley</a:t>
            </a:r>
            <a:endParaRPr lang="en-GB" sz="8000" dirty="0"/>
          </a:p>
        </p:txBody>
      </p:sp>
    </p:spTree>
    <p:extLst>
      <p:ext uri="{BB962C8B-B14F-4D97-AF65-F5344CB8AC3E}">
        <p14:creationId xmlns:p14="http://schemas.microsoft.com/office/powerpoint/2010/main" val="3937744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7933" y="127260"/>
            <a:ext cx="7884164"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Road to </a:t>
            </a:r>
            <a:r>
              <a:rPr lang="en-GB" b="1" dirty="0" err="1">
                <a:solidFill>
                  <a:srgbClr val="2C2C2C"/>
                </a:solidFill>
                <a:latin typeface="Arial" panose="020B0604020202020204" pitchFamily="34" charset="0"/>
                <a:ea typeface="Times New Roman" panose="02020603050405020304" pitchFamily="18" charset="0"/>
              </a:rPr>
              <a:t>Melverley</a:t>
            </a:r>
            <a:r>
              <a:rPr lang="en-GB" b="1" dirty="0">
                <a:solidFill>
                  <a:srgbClr val="2C2C2C"/>
                </a:solidFill>
                <a:latin typeface="Arial" panose="020B0604020202020204" pitchFamily="34" charset="0"/>
                <a:ea typeface="Times New Roman" panose="02020603050405020304" pitchFamily="18" charset="0"/>
              </a:rPr>
              <a:t> bridge, flooding</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2175" y="605923"/>
            <a:ext cx="7918173" cy="5938630"/>
          </a:xfrm>
          <a:prstGeom prst="rect">
            <a:avLst/>
          </a:prstGeom>
          <a:ln w="19050">
            <a:solidFill>
              <a:schemeClr val="tx1"/>
            </a:solidFill>
          </a:ln>
        </p:spPr>
      </p:pic>
    </p:spTree>
    <p:extLst>
      <p:ext uri="{BB962C8B-B14F-4D97-AF65-F5344CB8AC3E}">
        <p14:creationId xmlns:p14="http://schemas.microsoft.com/office/powerpoint/2010/main" val="3466889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1112" y="385010"/>
            <a:ext cx="4668252" cy="490889"/>
          </a:xfrm>
        </p:spPr>
        <p:txBody>
          <a:bodyPr>
            <a:normAutofit fontScale="90000"/>
          </a:bodyPr>
          <a:lstStyle/>
          <a:p>
            <a:r>
              <a:rPr lang="en-GB" dirty="0"/>
              <a:t>The Catchment Area</a:t>
            </a:r>
          </a:p>
        </p:txBody>
      </p:sp>
      <p:pic>
        <p:nvPicPr>
          <p:cNvPr id="4" name="Content Placeholder 3"/>
          <p:cNvPicPr>
            <a:picLocks noGrp="1" noChangeAspect="1"/>
          </p:cNvPicPr>
          <p:nvPr>
            <p:ph idx="1"/>
          </p:nvPr>
        </p:nvPicPr>
        <p:blipFill rotWithShape="1">
          <a:blip r:embed="rId3"/>
          <a:srcRect l="51285" t="44108" r="27282" b="24348"/>
          <a:stretch/>
        </p:blipFill>
        <p:spPr>
          <a:xfrm>
            <a:off x="240630" y="1106905"/>
            <a:ext cx="5604106" cy="4639377"/>
          </a:xfrm>
          <a:prstGeom prst="rect">
            <a:avLst/>
          </a:prstGeom>
          <a:ln w="19050">
            <a:solidFill>
              <a:schemeClr val="tx1"/>
            </a:solidFill>
          </a:ln>
        </p:spPr>
      </p:pic>
      <p:pic>
        <p:nvPicPr>
          <p:cNvPr id="5" name="Picture 4"/>
          <p:cNvPicPr/>
          <p:nvPr/>
        </p:nvPicPr>
        <p:blipFill>
          <a:blip r:embed="rId4">
            <a:extLst>
              <a:ext uri="{28A0092B-C50C-407E-A947-70E740481C1C}">
                <a14:useLocalDpi xmlns:a14="http://schemas.microsoft.com/office/drawing/2010/main" val="0"/>
              </a:ext>
            </a:extLst>
          </a:blip>
          <a:srcRect l="31743" t="24001" r="11456" b="8362"/>
          <a:stretch>
            <a:fillRect/>
          </a:stretch>
        </p:blipFill>
        <p:spPr bwMode="auto">
          <a:xfrm>
            <a:off x="6060623" y="1106904"/>
            <a:ext cx="5836201" cy="4639377"/>
          </a:xfrm>
          <a:prstGeom prst="rect">
            <a:avLst/>
          </a:prstGeom>
          <a:noFill/>
          <a:ln w="19050">
            <a:solidFill>
              <a:schemeClr val="tx1"/>
            </a:solidFill>
          </a:ln>
        </p:spPr>
      </p:pic>
      <p:sp>
        <p:nvSpPr>
          <p:cNvPr id="3" name="TextBox 2"/>
          <p:cNvSpPr txBox="1"/>
          <p:nvPr/>
        </p:nvSpPr>
        <p:spPr>
          <a:xfrm>
            <a:off x="7504671" y="5792620"/>
            <a:ext cx="2932670" cy="369332"/>
          </a:xfrm>
          <a:prstGeom prst="rect">
            <a:avLst/>
          </a:prstGeom>
          <a:noFill/>
        </p:spPr>
        <p:txBody>
          <a:bodyPr wrap="square" rtlCol="0">
            <a:spAutoFit/>
          </a:bodyPr>
          <a:lstStyle/>
          <a:p>
            <a:r>
              <a:rPr lang="en-GB" dirty="0"/>
              <a:t>Showing monitoring stations</a:t>
            </a:r>
          </a:p>
        </p:txBody>
      </p:sp>
      <p:sp>
        <p:nvSpPr>
          <p:cNvPr id="6" name="TextBox 5"/>
          <p:cNvSpPr txBox="1"/>
          <p:nvPr/>
        </p:nvSpPr>
        <p:spPr>
          <a:xfrm>
            <a:off x="2515461" y="1801919"/>
            <a:ext cx="527222" cy="277000"/>
          </a:xfrm>
          <a:prstGeom prst="rect">
            <a:avLst/>
          </a:prstGeom>
          <a:noFill/>
        </p:spPr>
        <p:txBody>
          <a:bodyPr wrap="square" rtlCol="0">
            <a:spAutoFit/>
          </a:bodyPr>
          <a:lstStyle/>
          <a:p>
            <a:r>
              <a:rPr lang="en-GB" sz="1200" dirty="0"/>
              <a:t>Tanat</a:t>
            </a:r>
          </a:p>
        </p:txBody>
      </p:sp>
      <p:sp>
        <p:nvSpPr>
          <p:cNvPr id="7" name="TextBox 6"/>
          <p:cNvSpPr txBox="1"/>
          <p:nvPr/>
        </p:nvSpPr>
        <p:spPr>
          <a:xfrm>
            <a:off x="2453677" y="2309925"/>
            <a:ext cx="527222" cy="277000"/>
          </a:xfrm>
          <a:prstGeom prst="rect">
            <a:avLst/>
          </a:prstGeom>
          <a:noFill/>
        </p:spPr>
        <p:txBody>
          <a:bodyPr wrap="square" rtlCol="0">
            <a:spAutoFit/>
          </a:bodyPr>
          <a:lstStyle/>
          <a:p>
            <a:r>
              <a:rPr lang="en-GB" sz="1200" dirty="0"/>
              <a:t>Cain</a:t>
            </a:r>
          </a:p>
        </p:txBody>
      </p:sp>
      <p:sp>
        <p:nvSpPr>
          <p:cNvPr id="8" name="TextBox 7"/>
          <p:cNvSpPr txBox="1"/>
          <p:nvPr/>
        </p:nvSpPr>
        <p:spPr>
          <a:xfrm>
            <a:off x="1185050" y="2272066"/>
            <a:ext cx="668464" cy="277000"/>
          </a:xfrm>
          <a:prstGeom prst="rect">
            <a:avLst/>
          </a:prstGeom>
          <a:noFill/>
        </p:spPr>
        <p:txBody>
          <a:bodyPr wrap="square" rtlCol="0">
            <a:spAutoFit/>
          </a:bodyPr>
          <a:lstStyle/>
          <a:p>
            <a:r>
              <a:rPr lang="en-GB" sz="1200" dirty="0"/>
              <a:t>Vyrnwy</a:t>
            </a:r>
          </a:p>
        </p:txBody>
      </p:sp>
      <p:sp>
        <p:nvSpPr>
          <p:cNvPr id="9" name="TextBox 8"/>
          <p:cNvSpPr txBox="1"/>
          <p:nvPr/>
        </p:nvSpPr>
        <p:spPr>
          <a:xfrm>
            <a:off x="1695796" y="3058190"/>
            <a:ext cx="627274" cy="276999"/>
          </a:xfrm>
          <a:prstGeom prst="rect">
            <a:avLst/>
          </a:prstGeom>
          <a:noFill/>
        </p:spPr>
        <p:txBody>
          <a:bodyPr wrap="square" rtlCol="0">
            <a:spAutoFit/>
          </a:bodyPr>
          <a:lstStyle/>
          <a:p>
            <a:r>
              <a:rPr lang="en-GB" sz="1200" dirty="0" err="1"/>
              <a:t>Banwy</a:t>
            </a:r>
            <a:endParaRPr lang="en-GB" sz="1200" dirty="0"/>
          </a:p>
        </p:txBody>
      </p:sp>
      <p:sp>
        <p:nvSpPr>
          <p:cNvPr id="10" name="TextBox 9"/>
          <p:cNvSpPr txBox="1"/>
          <p:nvPr/>
        </p:nvSpPr>
        <p:spPr>
          <a:xfrm>
            <a:off x="3475168" y="1696996"/>
            <a:ext cx="605943" cy="276999"/>
          </a:xfrm>
          <a:prstGeom prst="rect">
            <a:avLst/>
          </a:prstGeom>
          <a:noFill/>
        </p:spPr>
        <p:txBody>
          <a:bodyPr wrap="square" rtlCol="0">
            <a:spAutoFit/>
          </a:bodyPr>
          <a:lstStyle/>
          <a:p>
            <a:r>
              <a:rPr lang="en-GB" sz="1200" dirty="0" err="1"/>
              <a:t>Morda</a:t>
            </a:r>
            <a:endParaRPr lang="en-GB" sz="1200" dirty="0"/>
          </a:p>
        </p:txBody>
      </p:sp>
      <p:sp>
        <p:nvSpPr>
          <p:cNvPr id="11" name="TextBox 10"/>
          <p:cNvSpPr txBox="1"/>
          <p:nvPr/>
        </p:nvSpPr>
        <p:spPr>
          <a:xfrm>
            <a:off x="675692" y="4876098"/>
            <a:ext cx="634312" cy="276999"/>
          </a:xfrm>
          <a:prstGeom prst="rect">
            <a:avLst/>
          </a:prstGeom>
          <a:noFill/>
        </p:spPr>
        <p:txBody>
          <a:bodyPr wrap="square" rtlCol="0">
            <a:spAutoFit/>
          </a:bodyPr>
          <a:lstStyle/>
          <a:p>
            <a:r>
              <a:rPr lang="en-GB" sz="1200" dirty="0"/>
              <a:t>Severn</a:t>
            </a:r>
          </a:p>
        </p:txBody>
      </p:sp>
      <p:sp>
        <p:nvSpPr>
          <p:cNvPr id="12" name="TextBox 11"/>
          <p:cNvSpPr txBox="1"/>
          <p:nvPr/>
        </p:nvSpPr>
        <p:spPr>
          <a:xfrm>
            <a:off x="2453677" y="3520097"/>
            <a:ext cx="527222" cy="277000"/>
          </a:xfrm>
          <a:prstGeom prst="rect">
            <a:avLst/>
          </a:prstGeom>
          <a:noFill/>
        </p:spPr>
        <p:txBody>
          <a:bodyPr wrap="square" rtlCol="0">
            <a:spAutoFit/>
          </a:bodyPr>
          <a:lstStyle/>
          <a:p>
            <a:r>
              <a:rPr lang="en-GB" sz="1200" dirty="0"/>
              <a:t>Rhiw</a:t>
            </a:r>
          </a:p>
        </p:txBody>
      </p:sp>
      <p:sp>
        <p:nvSpPr>
          <p:cNvPr id="13" name="TextBox 12"/>
          <p:cNvSpPr txBox="1"/>
          <p:nvPr/>
        </p:nvSpPr>
        <p:spPr>
          <a:xfrm>
            <a:off x="3137073" y="3797097"/>
            <a:ext cx="676190" cy="276999"/>
          </a:xfrm>
          <a:prstGeom prst="rect">
            <a:avLst/>
          </a:prstGeom>
          <a:noFill/>
        </p:spPr>
        <p:txBody>
          <a:bodyPr wrap="square" rtlCol="0">
            <a:spAutoFit/>
          </a:bodyPr>
          <a:lstStyle/>
          <a:p>
            <a:r>
              <a:rPr lang="en-GB" sz="1200" dirty="0" err="1"/>
              <a:t>Camlad</a:t>
            </a:r>
            <a:endParaRPr lang="en-GB" sz="1200" dirty="0"/>
          </a:p>
        </p:txBody>
      </p:sp>
      <p:sp>
        <p:nvSpPr>
          <p:cNvPr id="14" name="TextBox 13"/>
          <p:cNvSpPr txBox="1"/>
          <p:nvPr/>
        </p:nvSpPr>
        <p:spPr>
          <a:xfrm>
            <a:off x="412081" y="4416219"/>
            <a:ext cx="897923" cy="276999"/>
          </a:xfrm>
          <a:prstGeom prst="rect">
            <a:avLst/>
          </a:prstGeom>
          <a:noFill/>
        </p:spPr>
        <p:txBody>
          <a:bodyPr wrap="square" rtlCol="0">
            <a:spAutoFit/>
          </a:bodyPr>
          <a:lstStyle/>
          <a:p>
            <a:r>
              <a:rPr lang="en-GB" sz="1200" dirty="0"/>
              <a:t>Clywedog</a:t>
            </a:r>
          </a:p>
        </p:txBody>
      </p:sp>
      <p:sp>
        <p:nvSpPr>
          <p:cNvPr id="15" name="TextBox 14"/>
          <p:cNvSpPr txBox="1"/>
          <p:nvPr/>
        </p:nvSpPr>
        <p:spPr>
          <a:xfrm>
            <a:off x="1079157" y="4233339"/>
            <a:ext cx="774357" cy="276999"/>
          </a:xfrm>
          <a:prstGeom prst="rect">
            <a:avLst/>
          </a:prstGeom>
          <a:noFill/>
        </p:spPr>
        <p:txBody>
          <a:bodyPr wrap="square" rtlCol="0">
            <a:spAutoFit/>
          </a:bodyPr>
          <a:lstStyle/>
          <a:p>
            <a:r>
              <a:rPr lang="en-GB" sz="1200" dirty="0" err="1"/>
              <a:t>Trannon</a:t>
            </a:r>
            <a:endParaRPr lang="en-GB" sz="1200" dirty="0"/>
          </a:p>
        </p:txBody>
      </p:sp>
      <p:sp>
        <p:nvSpPr>
          <p:cNvPr id="16" name="TextBox 15"/>
          <p:cNvSpPr txBox="1"/>
          <p:nvPr/>
        </p:nvSpPr>
        <p:spPr>
          <a:xfrm>
            <a:off x="1030586" y="4003400"/>
            <a:ext cx="665210" cy="276999"/>
          </a:xfrm>
          <a:prstGeom prst="rect">
            <a:avLst/>
          </a:prstGeom>
          <a:noFill/>
        </p:spPr>
        <p:txBody>
          <a:bodyPr wrap="square" rtlCol="0">
            <a:spAutoFit/>
          </a:bodyPr>
          <a:lstStyle/>
          <a:p>
            <a:r>
              <a:rPr lang="en-GB" sz="1200" dirty="0" err="1"/>
              <a:t>Carno</a:t>
            </a:r>
            <a:endParaRPr lang="en-GB" sz="1200" dirty="0"/>
          </a:p>
        </p:txBody>
      </p:sp>
      <p:sp>
        <p:nvSpPr>
          <p:cNvPr id="17" name="TextBox 16"/>
          <p:cNvSpPr txBox="1"/>
          <p:nvPr/>
        </p:nvSpPr>
        <p:spPr>
          <a:xfrm>
            <a:off x="4435701" y="1638979"/>
            <a:ext cx="527222" cy="277000"/>
          </a:xfrm>
          <a:prstGeom prst="rect">
            <a:avLst/>
          </a:prstGeom>
          <a:noFill/>
        </p:spPr>
        <p:txBody>
          <a:bodyPr wrap="square" rtlCol="0">
            <a:spAutoFit/>
          </a:bodyPr>
          <a:lstStyle/>
          <a:p>
            <a:r>
              <a:rPr lang="en-GB" sz="1200" dirty="0"/>
              <a:t>Perry</a:t>
            </a:r>
          </a:p>
        </p:txBody>
      </p:sp>
      <p:sp>
        <p:nvSpPr>
          <p:cNvPr id="18" name="TextBox 17"/>
          <p:cNvSpPr txBox="1"/>
          <p:nvPr/>
        </p:nvSpPr>
        <p:spPr>
          <a:xfrm>
            <a:off x="4699312" y="3024123"/>
            <a:ext cx="527222" cy="277000"/>
          </a:xfrm>
          <a:prstGeom prst="rect">
            <a:avLst/>
          </a:prstGeom>
          <a:noFill/>
        </p:spPr>
        <p:txBody>
          <a:bodyPr wrap="square" rtlCol="0">
            <a:spAutoFit/>
          </a:bodyPr>
          <a:lstStyle/>
          <a:p>
            <a:r>
              <a:rPr lang="en-GB" sz="1200" dirty="0"/>
              <a:t>Rea</a:t>
            </a:r>
          </a:p>
        </p:txBody>
      </p:sp>
      <p:sp>
        <p:nvSpPr>
          <p:cNvPr id="19" name="TextBox 18"/>
          <p:cNvSpPr txBox="1"/>
          <p:nvPr/>
        </p:nvSpPr>
        <p:spPr>
          <a:xfrm>
            <a:off x="5317514" y="1777479"/>
            <a:ext cx="527222" cy="277000"/>
          </a:xfrm>
          <a:prstGeom prst="rect">
            <a:avLst/>
          </a:prstGeom>
          <a:noFill/>
        </p:spPr>
        <p:txBody>
          <a:bodyPr wrap="square" rtlCol="0">
            <a:spAutoFit/>
          </a:bodyPr>
          <a:lstStyle/>
          <a:p>
            <a:r>
              <a:rPr lang="en-GB" sz="1200" dirty="0"/>
              <a:t>Tern</a:t>
            </a:r>
          </a:p>
        </p:txBody>
      </p:sp>
      <p:sp>
        <p:nvSpPr>
          <p:cNvPr id="20" name="TextBox 19"/>
          <p:cNvSpPr txBox="1"/>
          <p:nvPr/>
        </p:nvSpPr>
        <p:spPr>
          <a:xfrm>
            <a:off x="2570966" y="2679431"/>
            <a:ext cx="668464" cy="277000"/>
          </a:xfrm>
          <a:prstGeom prst="rect">
            <a:avLst/>
          </a:prstGeom>
          <a:noFill/>
        </p:spPr>
        <p:txBody>
          <a:bodyPr wrap="square" rtlCol="0">
            <a:spAutoFit/>
          </a:bodyPr>
          <a:lstStyle/>
          <a:p>
            <a:r>
              <a:rPr lang="en-GB" sz="1200" dirty="0"/>
              <a:t>Vyrnwy</a:t>
            </a:r>
          </a:p>
        </p:txBody>
      </p:sp>
      <p:sp>
        <p:nvSpPr>
          <p:cNvPr id="21" name="TextBox 20"/>
          <p:cNvSpPr txBox="1"/>
          <p:nvPr/>
        </p:nvSpPr>
        <p:spPr>
          <a:xfrm>
            <a:off x="3398097" y="2280621"/>
            <a:ext cx="668464" cy="277000"/>
          </a:xfrm>
          <a:prstGeom prst="rect">
            <a:avLst/>
          </a:prstGeom>
          <a:noFill/>
        </p:spPr>
        <p:txBody>
          <a:bodyPr wrap="square" rtlCol="0">
            <a:spAutoFit/>
          </a:bodyPr>
          <a:lstStyle/>
          <a:p>
            <a:r>
              <a:rPr lang="en-GB" sz="1200" dirty="0"/>
              <a:t>Vyrnwy</a:t>
            </a:r>
          </a:p>
        </p:txBody>
      </p:sp>
      <p:sp>
        <p:nvSpPr>
          <p:cNvPr id="22" name="TextBox 21"/>
          <p:cNvSpPr txBox="1"/>
          <p:nvPr/>
        </p:nvSpPr>
        <p:spPr>
          <a:xfrm>
            <a:off x="2303057" y="4390457"/>
            <a:ext cx="634312" cy="276999"/>
          </a:xfrm>
          <a:prstGeom prst="rect">
            <a:avLst/>
          </a:prstGeom>
          <a:noFill/>
        </p:spPr>
        <p:txBody>
          <a:bodyPr wrap="square" rtlCol="0">
            <a:spAutoFit/>
          </a:bodyPr>
          <a:lstStyle/>
          <a:p>
            <a:r>
              <a:rPr lang="en-GB" sz="1200" dirty="0"/>
              <a:t>Severn</a:t>
            </a:r>
          </a:p>
        </p:txBody>
      </p:sp>
      <p:sp>
        <p:nvSpPr>
          <p:cNvPr id="23" name="TextBox 22"/>
          <p:cNvSpPr txBox="1"/>
          <p:nvPr/>
        </p:nvSpPr>
        <p:spPr>
          <a:xfrm>
            <a:off x="3507339" y="2603084"/>
            <a:ext cx="634312" cy="276999"/>
          </a:xfrm>
          <a:prstGeom prst="rect">
            <a:avLst/>
          </a:prstGeom>
          <a:noFill/>
        </p:spPr>
        <p:txBody>
          <a:bodyPr wrap="square" rtlCol="0">
            <a:spAutoFit/>
          </a:bodyPr>
          <a:lstStyle/>
          <a:p>
            <a:r>
              <a:rPr lang="en-GB" sz="1200" dirty="0"/>
              <a:t>Severn</a:t>
            </a:r>
          </a:p>
        </p:txBody>
      </p:sp>
      <p:sp>
        <p:nvSpPr>
          <p:cNvPr id="24" name="TextBox 23"/>
          <p:cNvSpPr txBox="1"/>
          <p:nvPr/>
        </p:nvSpPr>
        <p:spPr>
          <a:xfrm>
            <a:off x="4676037" y="2613417"/>
            <a:ext cx="634312" cy="276999"/>
          </a:xfrm>
          <a:prstGeom prst="rect">
            <a:avLst/>
          </a:prstGeom>
          <a:noFill/>
        </p:spPr>
        <p:txBody>
          <a:bodyPr wrap="square" rtlCol="0">
            <a:spAutoFit/>
          </a:bodyPr>
          <a:lstStyle/>
          <a:p>
            <a:r>
              <a:rPr lang="en-GB" sz="1200" dirty="0"/>
              <a:t>Severn</a:t>
            </a:r>
          </a:p>
        </p:txBody>
      </p:sp>
      <p:sp>
        <p:nvSpPr>
          <p:cNvPr id="25" name="TextBox 24"/>
          <p:cNvSpPr txBox="1"/>
          <p:nvPr/>
        </p:nvSpPr>
        <p:spPr>
          <a:xfrm>
            <a:off x="1149179" y="5197477"/>
            <a:ext cx="634312" cy="276999"/>
          </a:xfrm>
          <a:prstGeom prst="rect">
            <a:avLst/>
          </a:prstGeom>
          <a:noFill/>
        </p:spPr>
        <p:txBody>
          <a:bodyPr wrap="square" rtlCol="0">
            <a:spAutoFit/>
          </a:bodyPr>
          <a:lstStyle/>
          <a:p>
            <a:r>
              <a:rPr lang="en-GB" sz="1200" dirty="0" err="1"/>
              <a:t>Dulas</a:t>
            </a:r>
            <a:endParaRPr lang="en-GB" sz="1200" dirty="0"/>
          </a:p>
        </p:txBody>
      </p:sp>
      <p:sp>
        <p:nvSpPr>
          <p:cNvPr id="27" name="TextBox 26"/>
          <p:cNvSpPr txBox="1"/>
          <p:nvPr/>
        </p:nvSpPr>
        <p:spPr>
          <a:xfrm>
            <a:off x="2846567" y="4166602"/>
            <a:ext cx="527222" cy="277000"/>
          </a:xfrm>
          <a:prstGeom prst="rect">
            <a:avLst/>
          </a:prstGeom>
          <a:noFill/>
        </p:spPr>
        <p:txBody>
          <a:bodyPr wrap="square" rtlCol="0">
            <a:spAutoFit/>
          </a:bodyPr>
          <a:lstStyle/>
          <a:p>
            <a:r>
              <a:rPr lang="en-GB" sz="1200" dirty="0"/>
              <a:t>Mule</a:t>
            </a:r>
          </a:p>
        </p:txBody>
      </p:sp>
      <p:sp>
        <p:nvSpPr>
          <p:cNvPr id="28" name="TextBox 27"/>
          <p:cNvSpPr txBox="1"/>
          <p:nvPr/>
        </p:nvSpPr>
        <p:spPr>
          <a:xfrm>
            <a:off x="1097802" y="2574782"/>
            <a:ext cx="615993" cy="276999"/>
          </a:xfrm>
          <a:prstGeom prst="rect">
            <a:avLst/>
          </a:prstGeom>
          <a:noFill/>
        </p:spPr>
        <p:txBody>
          <a:bodyPr wrap="square" rtlCol="0">
            <a:spAutoFit/>
          </a:bodyPr>
          <a:lstStyle/>
          <a:p>
            <a:r>
              <a:rPr lang="en-GB" sz="1200" dirty="0"/>
              <a:t>Twrch</a:t>
            </a:r>
          </a:p>
        </p:txBody>
      </p:sp>
      <p:sp>
        <p:nvSpPr>
          <p:cNvPr id="29" name="TextBox 28"/>
          <p:cNvSpPr txBox="1"/>
          <p:nvPr/>
        </p:nvSpPr>
        <p:spPr>
          <a:xfrm>
            <a:off x="5226534" y="3301123"/>
            <a:ext cx="670747" cy="276999"/>
          </a:xfrm>
          <a:prstGeom prst="rect">
            <a:avLst/>
          </a:prstGeom>
          <a:noFill/>
        </p:spPr>
        <p:txBody>
          <a:bodyPr wrap="square" rtlCol="0">
            <a:spAutoFit/>
          </a:bodyPr>
          <a:lstStyle/>
          <a:p>
            <a:r>
              <a:rPr lang="en-GB" sz="1200" dirty="0" err="1"/>
              <a:t>Cound</a:t>
            </a:r>
            <a:endParaRPr lang="en-GB" sz="1200" dirty="0"/>
          </a:p>
        </p:txBody>
      </p:sp>
    </p:spTree>
    <p:extLst>
      <p:ext uri="{BB962C8B-B14F-4D97-AF65-F5344CB8AC3E}">
        <p14:creationId xmlns:p14="http://schemas.microsoft.com/office/powerpoint/2010/main" val="3724491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6972" y="147139"/>
            <a:ext cx="8309114"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Road to </a:t>
            </a:r>
            <a:r>
              <a:rPr lang="en-GB" b="1" dirty="0" err="1">
                <a:solidFill>
                  <a:srgbClr val="2C2C2C"/>
                </a:solidFill>
                <a:latin typeface="Arial" panose="020B0604020202020204" pitchFamily="34" charset="0"/>
                <a:ea typeface="Times New Roman" panose="02020603050405020304" pitchFamily="18" charset="0"/>
              </a:rPr>
              <a:t>Melverley</a:t>
            </a:r>
            <a:r>
              <a:rPr lang="en-GB" b="1" dirty="0">
                <a:solidFill>
                  <a:srgbClr val="2C2C2C"/>
                </a:solidFill>
                <a:latin typeface="Arial" panose="020B0604020202020204" pitchFamily="34" charset="0"/>
                <a:ea typeface="Times New Roman" panose="02020603050405020304" pitchFamily="18" charset="0"/>
              </a:rPr>
              <a:t> bridge, flooded (access by tractor or boat only) </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938" y="700707"/>
            <a:ext cx="7825409" cy="5869057"/>
          </a:xfrm>
          <a:prstGeom prst="rect">
            <a:avLst/>
          </a:prstGeom>
          <a:ln w="19050">
            <a:solidFill>
              <a:schemeClr val="tx1"/>
            </a:solidFill>
          </a:ln>
        </p:spPr>
      </p:pic>
    </p:spTree>
    <p:extLst>
      <p:ext uri="{BB962C8B-B14F-4D97-AF65-F5344CB8AC3E}">
        <p14:creationId xmlns:p14="http://schemas.microsoft.com/office/powerpoint/2010/main" val="162716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84711" y="157078"/>
            <a:ext cx="8269358" cy="369332"/>
          </a:xfrm>
          <a:prstGeom prst="rect">
            <a:avLst/>
          </a:prstGeom>
        </p:spPr>
        <p:txBody>
          <a:bodyPr wrap="square">
            <a:spAutoFit/>
          </a:bodyPr>
          <a:lstStyle/>
          <a:p>
            <a:r>
              <a:rPr lang="en-GB" b="1" dirty="0" err="1">
                <a:solidFill>
                  <a:srgbClr val="2C2C2C"/>
                </a:solidFill>
                <a:latin typeface="Arial" panose="020B0604020202020204" pitchFamily="34" charset="0"/>
                <a:ea typeface="Times New Roman" panose="02020603050405020304" pitchFamily="18" charset="0"/>
              </a:rPr>
              <a:t>Melverley</a:t>
            </a:r>
            <a:r>
              <a:rPr lang="en-GB" b="1" dirty="0">
                <a:solidFill>
                  <a:srgbClr val="2C2C2C"/>
                </a:solidFill>
                <a:latin typeface="Arial" panose="020B0604020202020204" pitchFamily="34" charset="0"/>
                <a:ea typeface="Times New Roman" panose="02020603050405020304" pitchFamily="18" charset="0"/>
              </a:rPr>
              <a:t> road bridge from upriver</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963" y="526410"/>
            <a:ext cx="8246165" cy="6184624"/>
          </a:xfrm>
          <a:prstGeom prst="rect">
            <a:avLst/>
          </a:prstGeom>
        </p:spPr>
      </p:pic>
    </p:spTree>
    <p:extLst>
      <p:ext uri="{BB962C8B-B14F-4D97-AF65-F5344CB8AC3E}">
        <p14:creationId xmlns:p14="http://schemas.microsoft.com/office/powerpoint/2010/main" val="1645066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46" y="902118"/>
            <a:ext cx="5952435" cy="4464326"/>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30847" y="76873"/>
            <a:ext cx="11735867" cy="369332"/>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At </a:t>
            </a:r>
            <a:r>
              <a:rPr lang="en-GB" b="1" dirty="0" err="1">
                <a:latin typeface="Arial" panose="020B0604020202020204" pitchFamily="34" charset="0"/>
                <a:cs typeface="Arial" panose="020B0604020202020204" pitchFamily="34" charset="0"/>
              </a:rPr>
              <a:t>Melverley</a:t>
            </a:r>
            <a:r>
              <a:rPr lang="en-GB" b="1" dirty="0">
                <a:latin typeface="Arial" panose="020B0604020202020204" pitchFamily="34" charset="0"/>
                <a:cs typeface="Arial" panose="020B0604020202020204" pitchFamily="34" charset="0"/>
              </a:rPr>
              <a:t> bridge, looking downriver: </a:t>
            </a:r>
            <a:r>
              <a:rPr lang="en-GB" b="1" dirty="0" err="1">
                <a:latin typeface="Arial" panose="020B0604020202020204" pitchFamily="34" charset="0"/>
                <a:cs typeface="Arial" panose="020B0604020202020204" pitchFamily="34" charset="0"/>
              </a:rPr>
              <a:t>argaes</a:t>
            </a:r>
            <a:r>
              <a:rPr lang="en-GB" b="1" dirty="0">
                <a:latin typeface="Arial" panose="020B0604020202020204" pitchFamily="34" charset="0"/>
                <a:cs typeface="Arial" panose="020B0604020202020204" pitchFamily="34" charset="0"/>
              </a:rPr>
              <a:t> overtopped for 2 miles to </a:t>
            </a:r>
            <a:r>
              <a:rPr lang="en-GB" b="1" dirty="0" err="1">
                <a:latin typeface="Arial" panose="020B0604020202020204" pitchFamily="34" charset="0"/>
                <a:cs typeface="Arial" panose="020B0604020202020204" pitchFamily="34" charset="0"/>
              </a:rPr>
              <a:t>Weirbrook</a:t>
            </a:r>
            <a:r>
              <a:rPr lang="en-GB" b="1" dirty="0">
                <a:latin typeface="Arial" panose="020B0604020202020204" pitchFamily="34" charset="0"/>
                <a:cs typeface="Arial" panose="020B0604020202020204" pitchFamily="34" charset="0"/>
              </a:rPr>
              <a:t> outfall, </a:t>
            </a:r>
            <a:r>
              <a:rPr lang="en-GB" b="1" dirty="0" err="1">
                <a:latin typeface="Arial" panose="020B0604020202020204" pitchFamily="34" charset="0"/>
                <a:cs typeface="Arial" panose="020B0604020202020204" pitchFamily="34" charset="0"/>
              </a:rPr>
              <a:t>Cae</a:t>
            </a:r>
            <a:r>
              <a:rPr lang="en-GB" b="1" dirty="0">
                <a:latin typeface="Arial" panose="020B0604020202020204" pitchFamily="34" charset="0"/>
                <a:cs typeface="Arial" panose="020B0604020202020204" pitchFamily="34" charset="0"/>
              </a:rPr>
              <a:t> Howell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4" t="13453" r="23593" b="1735"/>
          <a:stretch/>
        </p:blipFill>
        <p:spPr>
          <a:xfrm>
            <a:off x="6469625" y="902118"/>
            <a:ext cx="5338917" cy="4464326"/>
          </a:xfrm>
          <a:prstGeom prst="rect">
            <a:avLst/>
          </a:prstGeom>
          <a:ln w="19050">
            <a:solidFill>
              <a:schemeClr val="tx1"/>
            </a:solidFill>
          </a:ln>
        </p:spPr>
      </p:pic>
    </p:spTree>
    <p:extLst>
      <p:ext uri="{BB962C8B-B14F-4D97-AF65-F5344CB8AC3E}">
        <p14:creationId xmlns:p14="http://schemas.microsoft.com/office/powerpoint/2010/main" val="58977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2696" y="69574"/>
            <a:ext cx="10661373"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The </a:t>
            </a:r>
            <a:r>
              <a:rPr lang="en-GB" b="1" dirty="0" err="1">
                <a:solidFill>
                  <a:srgbClr val="2C2C2C"/>
                </a:solidFill>
                <a:latin typeface="Arial" panose="020B0604020202020204" pitchFamily="34" charset="0"/>
                <a:ea typeface="Times New Roman" panose="02020603050405020304" pitchFamily="18" charset="0"/>
              </a:rPr>
              <a:t>Clewy</a:t>
            </a:r>
            <a:r>
              <a:rPr lang="en-GB" b="1" dirty="0">
                <a:solidFill>
                  <a:srgbClr val="2C2C2C"/>
                </a:solidFill>
                <a:latin typeface="Arial" panose="020B0604020202020204" pitchFamily="34" charset="0"/>
                <a:ea typeface="Times New Roman" panose="02020603050405020304" pitchFamily="18" charset="0"/>
              </a:rPr>
              <a:t> (Rectory Corner towards Village Hall) by boat: the hedges were out of sight</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338" y="526410"/>
            <a:ext cx="8143461" cy="6107596"/>
          </a:xfrm>
          <a:prstGeom prst="rect">
            <a:avLst/>
          </a:prstGeom>
          <a:ln w="19050">
            <a:solidFill>
              <a:schemeClr val="tx1"/>
            </a:solidFill>
          </a:ln>
        </p:spPr>
      </p:pic>
    </p:spTree>
    <p:extLst>
      <p:ext uri="{BB962C8B-B14F-4D97-AF65-F5344CB8AC3E}">
        <p14:creationId xmlns:p14="http://schemas.microsoft.com/office/powerpoint/2010/main" val="358884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61452" y="168965"/>
            <a:ext cx="10661373" cy="369332"/>
          </a:xfrm>
          <a:prstGeom prst="rect">
            <a:avLst/>
          </a:prstGeom>
        </p:spPr>
        <p:txBody>
          <a:bodyPr wrap="square">
            <a:spAutoFit/>
          </a:bodyPr>
          <a:lstStyle/>
          <a:p>
            <a:r>
              <a:rPr lang="en-GB" b="1" dirty="0" err="1">
                <a:solidFill>
                  <a:srgbClr val="2C2C2C"/>
                </a:solidFill>
                <a:latin typeface="Arial" panose="020B0604020202020204" pitchFamily="34" charset="0"/>
                <a:ea typeface="Times New Roman" panose="02020603050405020304" pitchFamily="18" charset="0"/>
              </a:rPr>
              <a:t>Melverley</a:t>
            </a:r>
            <a:r>
              <a:rPr lang="en-GB" b="1" dirty="0">
                <a:solidFill>
                  <a:srgbClr val="2C2C2C"/>
                </a:solidFill>
                <a:latin typeface="Arial" panose="020B0604020202020204" pitchFamily="34" charset="0"/>
                <a:ea typeface="Times New Roman" panose="02020603050405020304" pitchFamily="18" charset="0"/>
              </a:rPr>
              <a:t> post box</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449" y="1442866"/>
            <a:ext cx="5207845" cy="3905884"/>
          </a:xfrm>
          <a:prstGeom prst="rect">
            <a:avLst/>
          </a:prstGeom>
          <a:ln w="19050">
            <a:solidFill>
              <a:schemeClr val="tx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2477" y="1439964"/>
            <a:ext cx="5206684" cy="3908785"/>
          </a:xfrm>
          <a:prstGeom prst="rect">
            <a:avLst/>
          </a:prstGeom>
          <a:ln w="19050">
            <a:solidFill>
              <a:schemeClr val="tx1"/>
            </a:solidFill>
          </a:ln>
        </p:spPr>
      </p:pic>
    </p:spTree>
    <p:extLst>
      <p:ext uri="{BB962C8B-B14F-4D97-AF65-F5344CB8AC3E}">
        <p14:creationId xmlns:p14="http://schemas.microsoft.com/office/powerpoint/2010/main" val="86765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0416" y="168965"/>
            <a:ext cx="10661373"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Chapel Lane</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6912" y="538297"/>
            <a:ext cx="8024191" cy="6018143"/>
          </a:xfrm>
          <a:prstGeom prst="rect">
            <a:avLst/>
          </a:prstGeom>
          <a:ln w="19050">
            <a:solidFill>
              <a:schemeClr val="tx1"/>
            </a:solidFill>
          </a:ln>
        </p:spPr>
      </p:pic>
    </p:spTree>
    <p:extLst>
      <p:ext uri="{BB962C8B-B14F-4D97-AF65-F5344CB8AC3E}">
        <p14:creationId xmlns:p14="http://schemas.microsoft.com/office/powerpoint/2010/main" val="3955565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7660" y="129208"/>
            <a:ext cx="10661373"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Overtopping </a:t>
            </a:r>
            <a:r>
              <a:rPr lang="en-GB" b="1" dirty="0" err="1">
                <a:solidFill>
                  <a:srgbClr val="2C2C2C"/>
                </a:solidFill>
                <a:latin typeface="Arial" panose="020B0604020202020204" pitchFamily="34" charset="0"/>
                <a:ea typeface="Times New Roman" panose="02020603050405020304" pitchFamily="18" charset="0"/>
              </a:rPr>
              <a:t>argae</a:t>
            </a:r>
            <a:r>
              <a:rPr lang="en-GB" b="1" dirty="0">
                <a:solidFill>
                  <a:srgbClr val="2C2C2C"/>
                </a:solidFill>
                <a:latin typeface="Arial" panose="020B0604020202020204" pitchFamily="34" charset="0"/>
                <a:ea typeface="Times New Roman" panose="02020603050405020304" pitchFamily="18" charset="0"/>
              </a:rPr>
              <a:t> at The Shores, Crow’s Nest</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5818" y="588893"/>
            <a:ext cx="8133522" cy="6100142"/>
          </a:xfrm>
          <a:prstGeom prst="rect">
            <a:avLst/>
          </a:prstGeom>
          <a:ln w="19050">
            <a:solidFill>
              <a:schemeClr val="tx1"/>
            </a:solidFill>
          </a:ln>
        </p:spPr>
      </p:pic>
    </p:spTree>
    <p:extLst>
      <p:ext uri="{BB962C8B-B14F-4D97-AF65-F5344CB8AC3E}">
        <p14:creationId xmlns:p14="http://schemas.microsoft.com/office/powerpoint/2010/main" val="2524629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0460" y="109330"/>
            <a:ext cx="10661373"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Overtopping </a:t>
            </a:r>
            <a:r>
              <a:rPr lang="en-GB" b="1" dirty="0" err="1">
                <a:solidFill>
                  <a:srgbClr val="2C2C2C"/>
                </a:solidFill>
                <a:latin typeface="Arial" panose="020B0604020202020204" pitchFamily="34" charset="0"/>
                <a:ea typeface="Times New Roman" panose="02020603050405020304" pitchFamily="18" charset="0"/>
              </a:rPr>
              <a:t>argae</a:t>
            </a:r>
            <a:r>
              <a:rPr lang="en-GB" b="1" dirty="0">
                <a:solidFill>
                  <a:srgbClr val="2C2C2C"/>
                </a:solidFill>
                <a:latin typeface="Arial" panose="020B0604020202020204" pitchFamily="34" charset="0"/>
                <a:ea typeface="Times New Roman" panose="02020603050405020304" pitchFamily="18" charset="0"/>
              </a:rPr>
              <a:t> downriver from The </a:t>
            </a:r>
            <a:r>
              <a:rPr lang="en-GB" b="1" dirty="0" err="1">
                <a:solidFill>
                  <a:srgbClr val="2C2C2C"/>
                </a:solidFill>
                <a:latin typeface="Arial" panose="020B0604020202020204" pitchFamily="34" charset="0"/>
                <a:ea typeface="Times New Roman" panose="02020603050405020304" pitchFamily="18" charset="0"/>
              </a:rPr>
              <a:t>Hendre</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7460" y="478662"/>
            <a:ext cx="8431696" cy="6323772"/>
          </a:xfrm>
          <a:prstGeom prst="rect">
            <a:avLst/>
          </a:prstGeom>
          <a:ln w="19050">
            <a:solidFill>
              <a:schemeClr val="tx1"/>
            </a:solidFill>
          </a:ln>
        </p:spPr>
      </p:pic>
    </p:spTree>
    <p:extLst>
      <p:ext uri="{BB962C8B-B14F-4D97-AF65-F5344CB8AC3E}">
        <p14:creationId xmlns:p14="http://schemas.microsoft.com/office/powerpoint/2010/main" val="1107586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0460" y="109330"/>
            <a:ext cx="10661373" cy="369332"/>
          </a:xfrm>
          <a:prstGeom prst="rect">
            <a:avLst/>
          </a:prstGeom>
        </p:spPr>
        <p:txBody>
          <a:bodyPr wrap="square">
            <a:spAutoFit/>
          </a:bodyPr>
          <a:lstStyle/>
          <a:p>
            <a:r>
              <a:rPr lang="en-GB" b="1" dirty="0" err="1">
                <a:solidFill>
                  <a:srgbClr val="2C2C2C"/>
                </a:solidFill>
                <a:latin typeface="Arial" panose="020B0604020202020204" pitchFamily="34" charset="0"/>
                <a:ea typeface="Times New Roman" panose="02020603050405020304" pitchFamily="18" charset="0"/>
              </a:rPr>
              <a:t>Melverley</a:t>
            </a:r>
            <a:r>
              <a:rPr lang="en-GB" b="1" dirty="0">
                <a:solidFill>
                  <a:srgbClr val="2C2C2C"/>
                </a:solidFill>
                <a:latin typeface="Arial" panose="020B0604020202020204" pitchFamily="34" charset="0"/>
                <a:ea typeface="Times New Roman" panose="02020603050405020304" pitchFamily="18" charset="0"/>
              </a:rPr>
              <a:t> Common by boat, hedges submerged</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2461" y="478663"/>
            <a:ext cx="8307000" cy="6230250"/>
          </a:xfrm>
          <a:prstGeom prst="rect">
            <a:avLst/>
          </a:prstGeom>
          <a:ln w="19050">
            <a:solidFill>
              <a:schemeClr val="tx1"/>
            </a:solidFill>
          </a:ln>
        </p:spPr>
      </p:pic>
    </p:spTree>
    <p:extLst>
      <p:ext uri="{BB962C8B-B14F-4D97-AF65-F5344CB8AC3E}">
        <p14:creationId xmlns:p14="http://schemas.microsoft.com/office/powerpoint/2010/main" val="2928039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74770" y="109329"/>
            <a:ext cx="4023424" cy="369332"/>
          </a:xfrm>
          <a:prstGeom prst="rect">
            <a:avLst/>
          </a:prstGeom>
        </p:spPr>
        <p:txBody>
          <a:bodyPr wrap="square">
            <a:spAutoFit/>
          </a:bodyPr>
          <a:lstStyle/>
          <a:p>
            <a:r>
              <a:rPr lang="en-GB" b="1" dirty="0">
                <a:solidFill>
                  <a:srgbClr val="2C2C2C"/>
                </a:solidFill>
                <a:latin typeface="Arial" panose="020B0604020202020204" pitchFamily="34" charset="0"/>
                <a:ea typeface="Times New Roman" panose="02020603050405020304" pitchFamily="18" charset="0"/>
              </a:rPr>
              <a:t>Transporting supplies</a:t>
            </a:r>
            <a:endParaRPr lang="en-GB"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9" t="8251" r="527" b="9486"/>
          <a:stretch/>
        </p:blipFill>
        <p:spPr>
          <a:xfrm>
            <a:off x="4114800" y="594395"/>
            <a:ext cx="4045227" cy="5951738"/>
          </a:xfrm>
          <a:prstGeom prst="rect">
            <a:avLst/>
          </a:prstGeom>
          <a:ln w="19050">
            <a:solidFill>
              <a:schemeClr val="tx1"/>
            </a:solidFill>
          </a:ln>
        </p:spPr>
      </p:pic>
    </p:spTree>
    <p:extLst>
      <p:ext uri="{BB962C8B-B14F-4D97-AF65-F5344CB8AC3E}">
        <p14:creationId xmlns:p14="http://schemas.microsoft.com/office/powerpoint/2010/main" val="322652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30" t="28369" r="42713" b="16880"/>
          <a:stretch/>
        </p:blipFill>
        <p:spPr>
          <a:xfrm>
            <a:off x="2256817" y="535022"/>
            <a:ext cx="6566172" cy="3754877"/>
          </a:xfrm>
          <a:prstGeom prst="rect">
            <a:avLst/>
          </a:prstGeom>
          <a:ln w="19050">
            <a:solidFill>
              <a:schemeClr val="tx1"/>
            </a:solidFill>
          </a:ln>
        </p:spPr>
      </p:pic>
      <p:sp>
        <p:nvSpPr>
          <p:cNvPr id="5" name="TextBox 4"/>
          <p:cNvSpPr txBox="1"/>
          <p:nvPr/>
        </p:nvSpPr>
        <p:spPr>
          <a:xfrm>
            <a:off x="1314503" y="5104061"/>
            <a:ext cx="8952619" cy="584775"/>
          </a:xfrm>
          <a:prstGeom prst="rect">
            <a:avLst/>
          </a:prstGeom>
          <a:noFill/>
        </p:spPr>
        <p:txBody>
          <a:bodyPr wrap="square" rtlCol="0">
            <a:spAutoFit/>
          </a:bodyPr>
          <a:lstStyle/>
          <a:p>
            <a:r>
              <a:rPr lang="en-GB" sz="3200" b="1" dirty="0"/>
              <a:t>But it’s not the areas, it’s the rainfall that matters</a:t>
            </a:r>
          </a:p>
        </p:txBody>
      </p:sp>
    </p:spTree>
    <p:extLst>
      <p:ext uri="{BB962C8B-B14F-4D97-AF65-F5344CB8AC3E}">
        <p14:creationId xmlns:p14="http://schemas.microsoft.com/office/powerpoint/2010/main" val="4273721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60755" y="2376232"/>
            <a:ext cx="8030497" cy="1497678"/>
          </a:xfrm>
        </p:spPr>
        <p:txBody>
          <a:bodyPr>
            <a:normAutofit/>
          </a:bodyPr>
          <a:lstStyle/>
          <a:p>
            <a:pPr marL="0" indent="0" algn="ctr">
              <a:buNone/>
            </a:pPr>
            <a:r>
              <a:rPr lang="en-GB" sz="8000" dirty="0" err="1"/>
              <a:t>Maesbrook</a:t>
            </a:r>
            <a:endParaRPr lang="en-GB" sz="8000" dirty="0"/>
          </a:p>
        </p:txBody>
      </p:sp>
    </p:spTree>
    <p:extLst>
      <p:ext uri="{BB962C8B-B14F-4D97-AF65-F5344CB8AC3E}">
        <p14:creationId xmlns:p14="http://schemas.microsoft.com/office/powerpoint/2010/main" val="2469690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171" y="6211721"/>
            <a:ext cx="2105636" cy="369332"/>
          </a:xfrm>
          <a:prstGeom prst="rect">
            <a:avLst/>
          </a:prstGeom>
          <a:noFill/>
        </p:spPr>
        <p:txBody>
          <a:bodyPr wrap="square" rtlCol="0">
            <a:spAutoFit/>
          </a:bodyPr>
          <a:lstStyle/>
          <a:p>
            <a:r>
              <a:rPr lang="en-GB" dirty="0" err="1"/>
              <a:t>Dyffryd</a:t>
            </a:r>
            <a:r>
              <a:rPr lang="en-GB" dirty="0"/>
              <a:t>, </a:t>
            </a:r>
            <a:r>
              <a:rPr lang="en-GB" dirty="0" err="1"/>
              <a:t>Maesbrook</a:t>
            </a:r>
            <a:endParaRPr lang="en-GB"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41" t="7584" r="998" b="14129"/>
          <a:stretch/>
        </p:blipFill>
        <p:spPr>
          <a:xfrm>
            <a:off x="1282469" y="318782"/>
            <a:ext cx="9673553" cy="5786052"/>
          </a:xfrm>
          <a:prstGeom prst="rect">
            <a:avLst/>
          </a:prstGeom>
          <a:ln w="19050">
            <a:solidFill>
              <a:schemeClr val="tx1"/>
            </a:solidFill>
          </a:ln>
        </p:spPr>
      </p:pic>
    </p:spTree>
    <p:extLst>
      <p:ext uri="{BB962C8B-B14F-4D97-AF65-F5344CB8AC3E}">
        <p14:creationId xmlns:p14="http://schemas.microsoft.com/office/powerpoint/2010/main" val="2593057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0717" r="50" b="52020"/>
          <a:stretch/>
        </p:blipFill>
        <p:spPr>
          <a:xfrm>
            <a:off x="590086" y="1120877"/>
            <a:ext cx="5637197" cy="3736258"/>
          </a:xfrm>
          <a:prstGeom prst="rect">
            <a:avLst/>
          </a:prstGeom>
          <a:ln w="19050">
            <a:solidFill>
              <a:schemeClr val="tx1"/>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8" t="4157" r="2401" b="41363"/>
          <a:stretch/>
        </p:blipFill>
        <p:spPr>
          <a:xfrm>
            <a:off x="6626941" y="1120877"/>
            <a:ext cx="5014451" cy="3736258"/>
          </a:xfrm>
          <a:prstGeom prst="rect">
            <a:avLst/>
          </a:prstGeom>
          <a:ln w="19050">
            <a:solidFill>
              <a:schemeClr val="tx1"/>
            </a:solidFill>
          </a:ln>
        </p:spPr>
      </p:pic>
      <p:sp>
        <p:nvSpPr>
          <p:cNvPr id="6" name="TextBox 5"/>
          <p:cNvSpPr txBox="1"/>
          <p:nvPr/>
        </p:nvSpPr>
        <p:spPr>
          <a:xfrm>
            <a:off x="327170" y="6211722"/>
            <a:ext cx="5650843" cy="369332"/>
          </a:xfrm>
          <a:prstGeom prst="rect">
            <a:avLst/>
          </a:prstGeom>
          <a:noFill/>
        </p:spPr>
        <p:txBody>
          <a:bodyPr wrap="square" rtlCol="0">
            <a:spAutoFit/>
          </a:bodyPr>
          <a:lstStyle/>
          <a:p>
            <a:r>
              <a:rPr lang="en-GB" dirty="0"/>
              <a:t>The Old Barn, </a:t>
            </a:r>
            <a:r>
              <a:rPr lang="en-GB" dirty="0" err="1"/>
              <a:t>Llwyntidmon</a:t>
            </a:r>
            <a:r>
              <a:rPr lang="en-GB" dirty="0"/>
              <a:t> Mill (River </a:t>
            </a:r>
            <a:r>
              <a:rPr lang="en-GB" dirty="0" err="1"/>
              <a:t>Morda</a:t>
            </a:r>
            <a:r>
              <a:rPr lang="en-GB" dirty="0"/>
              <a:t> flood)</a:t>
            </a:r>
          </a:p>
        </p:txBody>
      </p:sp>
    </p:spTree>
    <p:extLst>
      <p:ext uri="{BB962C8B-B14F-4D97-AF65-F5344CB8AC3E}">
        <p14:creationId xmlns:p14="http://schemas.microsoft.com/office/powerpoint/2010/main" val="848483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184" y="145217"/>
            <a:ext cx="4588958" cy="461665"/>
          </a:xfrm>
          <a:prstGeom prst="rect">
            <a:avLst/>
          </a:prstGeom>
          <a:noFill/>
        </p:spPr>
        <p:txBody>
          <a:bodyPr wrap="square" rtlCol="0">
            <a:spAutoFit/>
          </a:bodyPr>
          <a:lstStyle/>
          <a:p>
            <a:r>
              <a:rPr lang="en-GB" sz="2400" b="1" dirty="0" err="1"/>
              <a:t>Morda</a:t>
            </a:r>
            <a:r>
              <a:rPr lang="en-GB" sz="2400" b="1" dirty="0"/>
              <a:t> Bridge, new cut, sequence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4" r="20566"/>
          <a:stretch/>
        </p:blipFill>
        <p:spPr>
          <a:xfrm>
            <a:off x="484487" y="976215"/>
            <a:ext cx="4473778" cy="2579750"/>
          </a:xfrm>
          <a:prstGeom prst="rect">
            <a:avLst/>
          </a:prstGeom>
          <a:ln w="19050">
            <a:solidFill>
              <a:schemeClr val="tx1"/>
            </a:solidFill>
          </a:ln>
        </p:spPr>
      </p:pic>
      <p:sp>
        <p:nvSpPr>
          <p:cNvPr id="6" name="TextBox 5"/>
          <p:cNvSpPr txBox="1"/>
          <p:nvPr/>
        </p:nvSpPr>
        <p:spPr>
          <a:xfrm>
            <a:off x="398027" y="606882"/>
            <a:ext cx="2105636" cy="369332"/>
          </a:xfrm>
          <a:prstGeom prst="rect">
            <a:avLst/>
          </a:prstGeom>
          <a:noFill/>
        </p:spPr>
        <p:txBody>
          <a:bodyPr wrap="square" rtlCol="0">
            <a:spAutoFit/>
          </a:bodyPr>
          <a:lstStyle/>
          <a:p>
            <a:r>
              <a:rPr lang="en-GB" dirty="0"/>
              <a:t>1: Normal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387" y="976214"/>
            <a:ext cx="5587867" cy="2579750"/>
          </a:xfrm>
          <a:prstGeom prst="rect">
            <a:avLst/>
          </a:prstGeom>
          <a:ln w="19050">
            <a:solidFill>
              <a:schemeClr val="tx1"/>
            </a:solidFill>
          </a:ln>
        </p:spPr>
      </p:pic>
      <p:sp>
        <p:nvSpPr>
          <p:cNvPr id="7" name="TextBox 6"/>
          <p:cNvSpPr txBox="1"/>
          <p:nvPr/>
        </p:nvSpPr>
        <p:spPr>
          <a:xfrm>
            <a:off x="5444264" y="606882"/>
            <a:ext cx="5279425" cy="372501"/>
          </a:xfrm>
          <a:prstGeom prst="rect">
            <a:avLst/>
          </a:prstGeom>
          <a:noFill/>
        </p:spPr>
        <p:txBody>
          <a:bodyPr wrap="square" rtlCol="0">
            <a:spAutoFit/>
          </a:bodyPr>
          <a:lstStyle/>
          <a:p>
            <a:r>
              <a:rPr lang="en-GB" dirty="0"/>
              <a:t>2: Backed up; all flow down Mill stream</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04" y="4109965"/>
            <a:ext cx="5217628" cy="2408822"/>
          </a:xfrm>
          <a:prstGeom prst="rect">
            <a:avLst/>
          </a:prstGeom>
          <a:ln w="19050">
            <a:solidFill>
              <a:schemeClr val="tx1"/>
            </a:solidFill>
          </a:ln>
        </p:spPr>
      </p:pic>
      <p:sp>
        <p:nvSpPr>
          <p:cNvPr id="9" name="TextBox 8"/>
          <p:cNvSpPr txBox="1"/>
          <p:nvPr/>
        </p:nvSpPr>
        <p:spPr>
          <a:xfrm>
            <a:off x="398027" y="3740632"/>
            <a:ext cx="3662020" cy="369332"/>
          </a:xfrm>
          <a:prstGeom prst="rect">
            <a:avLst/>
          </a:prstGeom>
          <a:noFill/>
        </p:spPr>
        <p:txBody>
          <a:bodyPr wrap="square" rtlCol="0">
            <a:spAutoFit/>
          </a:bodyPr>
          <a:lstStyle/>
          <a:p>
            <a:r>
              <a:rPr lang="en-GB" dirty="0"/>
              <a:t>3: At point of out-of-channel flow</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340" t="37276" r="6018" b="34050"/>
          <a:stretch/>
        </p:blipFill>
        <p:spPr>
          <a:xfrm>
            <a:off x="6702116" y="4109964"/>
            <a:ext cx="3577099" cy="2408823"/>
          </a:xfrm>
          <a:prstGeom prst="rect">
            <a:avLst/>
          </a:prstGeom>
          <a:ln w="19050">
            <a:solidFill>
              <a:schemeClr val="tx1"/>
            </a:solidFill>
          </a:ln>
        </p:spPr>
      </p:pic>
      <p:sp>
        <p:nvSpPr>
          <p:cNvPr id="11" name="TextBox 10"/>
          <p:cNvSpPr txBox="1"/>
          <p:nvPr/>
        </p:nvSpPr>
        <p:spPr>
          <a:xfrm>
            <a:off x="6567309" y="3715059"/>
            <a:ext cx="5290393" cy="369332"/>
          </a:xfrm>
          <a:prstGeom prst="rect">
            <a:avLst/>
          </a:prstGeom>
          <a:noFill/>
        </p:spPr>
        <p:txBody>
          <a:bodyPr wrap="square" rtlCol="0">
            <a:spAutoFit/>
          </a:bodyPr>
          <a:lstStyle/>
          <a:p>
            <a:r>
              <a:rPr lang="en-GB" dirty="0"/>
              <a:t>4: Vyrnwy rising more; start of overland flow</a:t>
            </a:r>
          </a:p>
        </p:txBody>
      </p:sp>
    </p:spTree>
    <p:extLst>
      <p:ext uri="{BB962C8B-B14F-4D97-AF65-F5344CB8AC3E}">
        <p14:creationId xmlns:p14="http://schemas.microsoft.com/office/powerpoint/2010/main" val="3534717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196" y="516836"/>
            <a:ext cx="11616517" cy="4512364"/>
          </a:xfrm>
        </p:spPr>
        <p:txBody>
          <a:bodyPr>
            <a:normAutofit/>
          </a:bodyPr>
          <a:lstStyle/>
          <a:p>
            <a:pPr marL="0" indent="0">
              <a:lnSpc>
                <a:spcPct val="124000"/>
              </a:lnSpc>
              <a:buNone/>
            </a:pPr>
            <a:r>
              <a:rPr lang="en-GB" sz="2400" i="1" dirty="0"/>
              <a:t>The largest flood recorded occurred in 1947 which caused widespread damage and disruption. This event was triggered by a ‘rain on snow event’ where relatively warm rain fell onto snow resulting in rapid melting of the snowpack. For many communities, the 1947 event is the highest recorded event in living memory. </a:t>
            </a:r>
          </a:p>
          <a:p>
            <a:pPr marL="0" indent="0">
              <a:lnSpc>
                <a:spcPct val="124000"/>
              </a:lnSpc>
              <a:buNone/>
            </a:pPr>
            <a:r>
              <a:rPr lang="en-GB" sz="2400" i="1" dirty="0"/>
              <a:t>Since then large catchment-wide flood events have been relatively rare until those experienced in October 1998 and the autumn of 2000 which impacted on many communities. </a:t>
            </a:r>
          </a:p>
          <a:p>
            <a:pPr marL="0" indent="0">
              <a:lnSpc>
                <a:spcPct val="124000"/>
              </a:lnSpc>
              <a:buNone/>
            </a:pPr>
            <a:r>
              <a:rPr lang="en-GB" sz="2400" i="1" dirty="0"/>
              <a:t>In February 2011 significant flooding occurred along the River Vyrnwy resulting in the highest levels recorded since records began in many locations.</a:t>
            </a:r>
          </a:p>
          <a:p>
            <a:pPr marL="0" indent="0">
              <a:lnSpc>
                <a:spcPct val="124000"/>
              </a:lnSpc>
              <a:buNone/>
            </a:pPr>
            <a:endParaRPr lang="en-GB" sz="1700" dirty="0"/>
          </a:p>
        </p:txBody>
      </p:sp>
      <p:sp>
        <p:nvSpPr>
          <p:cNvPr id="2" name="Rectangle 1"/>
          <p:cNvSpPr/>
          <p:nvPr/>
        </p:nvSpPr>
        <p:spPr>
          <a:xfrm>
            <a:off x="514297" y="1"/>
            <a:ext cx="7968222" cy="893771"/>
          </a:xfrm>
          <a:prstGeom prst="rect">
            <a:avLst/>
          </a:prstGeom>
        </p:spPr>
        <p:txBody>
          <a:bodyPr wrap="square">
            <a:spAutoFit/>
          </a:bodyPr>
          <a:lstStyle/>
          <a:p>
            <a:pPr>
              <a:lnSpc>
                <a:spcPct val="124000"/>
              </a:lnSpc>
            </a:pPr>
            <a:r>
              <a:rPr lang="en-GB" sz="2400" b="1" dirty="0"/>
              <a:t>EA/NRW Flood Risk Management Plan 2015-2021</a:t>
            </a:r>
          </a:p>
          <a:p>
            <a:pPr>
              <a:lnSpc>
                <a:spcPct val="124000"/>
              </a:lnSpc>
            </a:pPr>
            <a:endParaRPr lang="en-GB" dirty="0"/>
          </a:p>
        </p:txBody>
      </p:sp>
      <p:sp>
        <p:nvSpPr>
          <p:cNvPr id="4" name="Rectangle 3"/>
          <p:cNvSpPr/>
          <p:nvPr/>
        </p:nvSpPr>
        <p:spPr>
          <a:xfrm>
            <a:off x="433233" y="5546035"/>
            <a:ext cx="9883584" cy="893771"/>
          </a:xfrm>
          <a:prstGeom prst="rect">
            <a:avLst/>
          </a:prstGeom>
        </p:spPr>
        <p:txBody>
          <a:bodyPr wrap="square">
            <a:spAutoFit/>
          </a:bodyPr>
          <a:lstStyle/>
          <a:p>
            <a:pPr>
              <a:lnSpc>
                <a:spcPct val="124000"/>
              </a:lnSpc>
            </a:pPr>
            <a:r>
              <a:rPr lang="en-GB" sz="2400" b="1" dirty="0"/>
              <a:t>This doesn’t mention the 1960 flood, which was particularly disastrous</a:t>
            </a:r>
          </a:p>
          <a:p>
            <a:pPr>
              <a:lnSpc>
                <a:spcPct val="124000"/>
              </a:lnSpc>
            </a:pPr>
            <a:endParaRPr lang="en-GB" dirty="0"/>
          </a:p>
        </p:txBody>
      </p:sp>
    </p:spTree>
    <p:extLst>
      <p:ext uri="{BB962C8B-B14F-4D97-AF65-F5344CB8AC3E}">
        <p14:creationId xmlns:p14="http://schemas.microsoft.com/office/powerpoint/2010/main" val="3908670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GB" dirty="0"/>
            </a:br>
            <a:endParaRPr lang="en-GB" sz="2000" dirty="0"/>
          </a:p>
        </p:txBody>
      </p:sp>
      <p:sp>
        <p:nvSpPr>
          <p:cNvPr id="5" name="Title 1"/>
          <p:cNvSpPr txBox="1">
            <a:spLocks/>
          </p:cNvSpPr>
          <p:nvPr/>
        </p:nvSpPr>
        <p:spPr>
          <a:xfrm>
            <a:off x="1164657" y="166595"/>
            <a:ext cx="10582175" cy="86131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lethal consequences of the 1960 flood</a:t>
            </a:r>
            <a:br>
              <a:rPr lang="en-GB" dirty="0"/>
            </a:br>
            <a:r>
              <a:rPr lang="en-GB" sz="2000" dirty="0"/>
              <a:t>(G A Whitworth 2008 - Wellbeing and Flood Risk)</a:t>
            </a:r>
          </a:p>
        </p:txBody>
      </p:sp>
      <p:pic>
        <p:nvPicPr>
          <p:cNvPr id="3" name="Picture 2"/>
          <p:cNvPicPr>
            <a:picLocks noChangeAspect="1"/>
          </p:cNvPicPr>
          <p:nvPr/>
        </p:nvPicPr>
        <p:blipFill rotWithShape="1">
          <a:blip r:embed="rId2"/>
          <a:srcRect l="11842" t="17544" r="18053" b="23930"/>
          <a:stretch/>
        </p:blipFill>
        <p:spPr>
          <a:xfrm>
            <a:off x="558264" y="1226436"/>
            <a:ext cx="11182766" cy="5251366"/>
          </a:xfrm>
          <a:prstGeom prst="rect">
            <a:avLst/>
          </a:prstGeom>
        </p:spPr>
      </p:pic>
    </p:spTree>
    <p:extLst>
      <p:ext uri="{BB962C8B-B14F-4D97-AF65-F5344CB8AC3E}">
        <p14:creationId xmlns:p14="http://schemas.microsoft.com/office/powerpoint/2010/main" val="3078213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66628" t="10870" r="10273" b="21460"/>
          <a:stretch/>
        </p:blipFill>
        <p:spPr>
          <a:xfrm>
            <a:off x="295712" y="625296"/>
            <a:ext cx="1786855" cy="2944537"/>
          </a:xfrm>
          <a:prstGeom prst="rect">
            <a:avLst/>
          </a:prstGeom>
          <a:ln w="19050">
            <a:solidFill>
              <a:schemeClr val="tx1"/>
            </a:solidFill>
          </a:ln>
        </p:spPr>
      </p:pic>
      <p:sp>
        <p:nvSpPr>
          <p:cNvPr id="4" name="Rectangle 3"/>
          <p:cNvSpPr/>
          <p:nvPr/>
        </p:nvSpPr>
        <p:spPr>
          <a:xfrm>
            <a:off x="2637183" y="923470"/>
            <a:ext cx="9051233" cy="923330"/>
          </a:xfrm>
          <a:prstGeom prst="rect">
            <a:avLst/>
          </a:prstGeom>
        </p:spPr>
        <p:txBody>
          <a:bodyPr wrap="square">
            <a:spAutoFit/>
          </a:bodyPr>
          <a:lstStyle/>
          <a:p>
            <a:r>
              <a:rPr lang="en-GB" i="1" dirty="0">
                <a:solidFill>
                  <a:srgbClr val="000000"/>
                </a:solidFill>
                <a:latin typeface="Calibri" panose="020F0502020204030204" pitchFamily="34" charset="0"/>
                <a:ea typeface="Times New Roman" panose="02020603050405020304" pitchFamily="18" charset="0"/>
              </a:rPr>
              <a:t>In the early hours of Sunday, 4th December, the County of Montgomery and its people suffered the greatest disaster that has ever been known, not only in living memory but in the records of that county.</a:t>
            </a:r>
            <a:endParaRPr lang="en-GB" i="1" dirty="0"/>
          </a:p>
        </p:txBody>
      </p:sp>
      <p:sp>
        <p:nvSpPr>
          <p:cNvPr id="6" name="Rectangle 5"/>
          <p:cNvSpPr/>
          <p:nvPr/>
        </p:nvSpPr>
        <p:spPr>
          <a:xfrm>
            <a:off x="2590801" y="440630"/>
            <a:ext cx="8335617" cy="461665"/>
          </a:xfrm>
          <a:prstGeom prst="rect">
            <a:avLst/>
          </a:prstGeom>
        </p:spPr>
        <p:txBody>
          <a:bodyPr wrap="square">
            <a:spAutoFit/>
          </a:bodyPr>
          <a:lstStyle/>
          <a:p>
            <a:r>
              <a:rPr lang="en-GB" sz="2400" b="1" dirty="0"/>
              <a:t>Hansard, 15 December 1960, debate on flooding</a:t>
            </a:r>
          </a:p>
        </p:txBody>
      </p:sp>
      <p:sp>
        <p:nvSpPr>
          <p:cNvPr id="7" name="Rectangle 6"/>
          <p:cNvSpPr/>
          <p:nvPr/>
        </p:nvSpPr>
        <p:spPr>
          <a:xfrm>
            <a:off x="2630699" y="2083706"/>
            <a:ext cx="8988287" cy="1754326"/>
          </a:xfrm>
          <a:prstGeom prst="rect">
            <a:avLst/>
          </a:prstGeom>
        </p:spPr>
        <p:txBody>
          <a:bodyPr wrap="square">
            <a:spAutoFit/>
          </a:bodyPr>
          <a:lstStyle/>
          <a:p>
            <a:r>
              <a:rPr lang="en-GB" i="1" dirty="0">
                <a:solidFill>
                  <a:srgbClr val="000000"/>
                </a:solidFill>
                <a:latin typeface="Calibri" panose="020F0502020204030204" pitchFamily="34" charset="0"/>
                <a:ea typeface="Times New Roman" panose="02020603050405020304" pitchFamily="18" charset="0"/>
              </a:rPr>
              <a:t>The river rose very rapidly on Saturday afternoon until, about midnight, it had reached very nearly 12 ft. above normal. Most of the animals were already in their buildings and, of course, the people themselves were asleep. In all, 360 cattle, 965 sheep, 292 pigs, 4,800 head of poultry, six horses and one dog were lost. </a:t>
            </a:r>
            <a:r>
              <a:rPr lang="en-GB" i="1" dirty="0"/>
              <a:t>There was also a very serious tragedy in Newtown.</a:t>
            </a:r>
          </a:p>
          <a:p>
            <a:endParaRPr lang="en-GB" dirty="0"/>
          </a:p>
          <a:p>
            <a:endParaRPr lang="en-GB" dirty="0"/>
          </a:p>
        </p:txBody>
      </p:sp>
      <p:sp>
        <p:nvSpPr>
          <p:cNvPr id="11" name="Rectangle 10"/>
          <p:cNvSpPr/>
          <p:nvPr/>
        </p:nvSpPr>
        <p:spPr>
          <a:xfrm>
            <a:off x="185741" y="3635252"/>
            <a:ext cx="11662548" cy="923330"/>
          </a:xfrm>
          <a:prstGeom prst="rect">
            <a:avLst/>
          </a:prstGeom>
        </p:spPr>
        <p:txBody>
          <a:bodyPr wrap="square">
            <a:spAutoFit/>
          </a:bodyPr>
          <a:lstStyle/>
          <a:p>
            <a:r>
              <a:rPr lang="en-GB" i="1" dirty="0">
                <a:solidFill>
                  <a:srgbClr val="000000"/>
                </a:solidFill>
                <a:latin typeface="Calibri" panose="020F0502020204030204" pitchFamily="34" charset="0"/>
                <a:ea typeface="Times New Roman" panose="02020603050405020304" pitchFamily="18" charset="0"/>
              </a:rPr>
              <a:t>In the early 1880s, the Vyrnwy was blocked by the Liverpool Corporation and Lake Vyrnwy was created. This has had a very salutary effect in reducing the flooding of the Vyrnwy, which is the strongest stream flowing into the Severn all the way from its source to the point where it reaches the Bristol Channel.</a:t>
            </a:r>
          </a:p>
        </p:txBody>
      </p:sp>
      <p:sp>
        <p:nvSpPr>
          <p:cNvPr id="12" name="Rectangle 11"/>
          <p:cNvSpPr/>
          <p:nvPr/>
        </p:nvSpPr>
        <p:spPr>
          <a:xfrm>
            <a:off x="185741" y="4624001"/>
            <a:ext cx="11662548" cy="962058"/>
          </a:xfrm>
          <a:prstGeom prst="rect">
            <a:avLst/>
          </a:prstGeom>
        </p:spPr>
        <p:txBody>
          <a:bodyPr wrap="square">
            <a:spAutoFit/>
          </a:bodyPr>
          <a:lstStyle/>
          <a:p>
            <a:pPr>
              <a:lnSpc>
                <a:spcPct val="107000"/>
              </a:lnSpc>
              <a:spcBef>
                <a:spcPts val="600"/>
              </a:spcBef>
              <a:spcAft>
                <a:spcPts val="0"/>
              </a:spcAft>
            </a:pPr>
            <a:r>
              <a:rPr lang="en-GB"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There are two strong streams which ultimately become the Severn. One is known as the Severn, which rises up in </a:t>
            </a:r>
            <a:r>
              <a:rPr lang="en-GB" i="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Plinlimmon</a:t>
            </a:r>
            <a:r>
              <a:rPr lang="en-GB"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and the other is known as the Clywedog.</a:t>
            </a:r>
            <a:r>
              <a:rPr lang="en-GB" sz="1600" i="1" dirty="0">
                <a:latin typeface="Calibri" panose="020F0502020204030204" pitchFamily="34" charset="0"/>
                <a:ea typeface="Times New Roman" panose="02020603050405020304" pitchFamily="18" charset="0"/>
                <a:cs typeface="Times New Roman" panose="02020603050405020304" pitchFamily="18" charset="0"/>
              </a:rPr>
              <a:t> </a:t>
            </a:r>
            <a:r>
              <a:rPr lang="en-GB" i="1" dirty="0">
                <a:solidFill>
                  <a:srgbClr val="000000"/>
                </a:solidFill>
                <a:latin typeface="Calibri" panose="020F0502020204030204" pitchFamily="34" charset="0"/>
                <a:ea typeface="Times New Roman" panose="02020603050405020304" pitchFamily="18" charset="0"/>
              </a:rPr>
              <a:t>Our proposal was that those rivers should be blocked in the same way as the Vyrnwy had been.</a:t>
            </a:r>
            <a:endParaRPr lang="en-GB" i="1" dirty="0"/>
          </a:p>
        </p:txBody>
      </p:sp>
      <p:sp>
        <p:nvSpPr>
          <p:cNvPr id="13" name="Rectangle 12"/>
          <p:cNvSpPr/>
          <p:nvPr/>
        </p:nvSpPr>
        <p:spPr>
          <a:xfrm>
            <a:off x="185741" y="5651478"/>
            <a:ext cx="11662548" cy="685059"/>
          </a:xfrm>
          <a:prstGeom prst="rect">
            <a:avLst/>
          </a:prstGeom>
        </p:spPr>
        <p:txBody>
          <a:bodyPr wrap="square">
            <a:spAutoFit/>
          </a:bodyPr>
          <a:lstStyle/>
          <a:p>
            <a:pPr>
              <a:lnSpc>
                <a:spcPct val="107000"/>
              </a:lnSpc>
              <a:spcBef>
                <a:spcPts val="600"/>
              </a:spcBef>
              <a:spcAft>
                <a:spcPts val="0"/>
              </a:spcAft>
            </a:pPr>
            <a:r>
              <a:rPr lang="en-GB"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Llyn</a:t>
            </a:r>
            <a:r>
              <a:rPr lang="en-GB"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Clywedog was of course built, but Clement Davies died before its completion.  The Severn was diverted in Newtown, and flood barriers were installed.</a:t>
            </a:r>
            <a:endParaRPr lang="en-GB" b="1" dirty="0"/>
          </a:p>
        </p:txBody>
      </p:sp>
    </p:spTree>
    <p:extLst>
      <p:ext uri="{BB962C8B-B14F-4D97-AF65-F5344CB8AC3E}">
        <p14:creationId xmlns:p14="http://schemas.microsoft.com/office/powerpoint/2010/main" val="3644132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dgernet Clywedog reservoir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594" y="580764"/>
            <a:ext cx="7834042" cy="587553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77556" y="580764"/>
            <a:ext cx="2525086" cy="800219"/>
          </a:xfrm>
          <a:prstGeom prst="rect">
            <a:avLst/>
          </a:prstGeom>
          <a:noFill/>
        </p:spPr>
        <p:txBody>
          <a:bodyPr wrap="square" rtlCol="0">
            <a:spAutoFit/>
          </a:bodyPr>
          <a:lstStyle/>
          <a:p>
            <a:r>
              <a:rPr lang="en-GB" sz="2800" dirty="0" err="1"/>
              <a:t>Llyn</a:t>
            </a:r>
            <a:r>
              <a:rPr lang="en-GB" sz="2800" dirty="0"/>
              <a:t> Clywedog</a:t>
            </a:r>
          </a:p>
          <a:p>
            <a:r>
              <a:rPr lang="en-GB" dirty="0"/>
              <a:t>Full !</a:t>
            </a:r>
          </a:p>
        </p:txBody>
      </p:sp>
    </p:spTree>
    <p:extLst>
      <p:ext uri="{BB962C8B-B14F-4D97-AF65-F5344CB8AC3E}">
        <p14:creationId xmlns:p14="http://schemas.microsoft.com/office/powerpoint/2010/main" val="2995537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058" t="11376" r="27387" b="14162"/>
          <a:stretch/>
        </p:blipFill>
        <p:spPr>
          <a:xfrm>
            <a:off x="629173" y="716692"/>
            <a:ext cx="8415973" cy="5918999"/>
          </a:xfrm>
          <a:prstGeom prst="rect">
            <a:avLst/>
          </a:prstGeom>
        </p:spPr>
      </p:pic>
      <p:sp>
        <p:nvSpPr>
          <p:cNvPr id="5" name="TextBox 4"/>
          <p:cNvSpPr txBox="1"/>
          <p:nvPr/>
        </p:nvSpPr>
        <p:spPr>
          <a:xfrm>
            <a:off x="520117" y="260059"/>
            <a:ext cx="11492918" cy="923330"/>
          </a:xfrm>
          <a:prstGeom prst="rect">
            <a:avLst/>
          </a:prstGeom>
          <a:noFill/>
        </p:spPr>
        <p:txBody>
          <a:bodyPr wrap="square" rtlCol="0">
            <a:spAutoFit/>
          </a:bodyPr>
          <a:lstStyle/>
          <a:p>
            <a:r>
              <a:rPr lang="en-GB" dirty="0"/>
              <a:t>A plaque on the viewing platform at </a:t>
            </a:r>
            <a:r>
              <a:rPr lang="en-GB" dirty="0" err="1"/>
              <a:t>Llyn</a:t>
            </a:r>
            <a:r>
              <a:rPr lang="en-GB" dirty="0"/>
              <a:t> Clywedog stated that it is a round headed mass concrete buttress dam, which at the time of completion in 1967 was the tallest dam in the British Isles. It was built to improve and regulate the flow of water in the </a:t>
            </a:r>
            <a:r>
              <a:rPr lang="en-GB" u="sng" dirty="0"/>
              <a:t>River Severn and to reduce flooding in the upper Severn valley</a:t>
            </a:r>
            <a:r>
              <a:rPr lang="en-GB" dirty="0"/>
              <a:t>. </a:t>
            </a:r>
          </a:p>
        </p:txBody>
      </p:sp>
    </p:spTree>
    <p:extLst>
      <p:ext uri="{BB962C8B-B14F-4D97-AF65-F5344CB8AC3E}">
        <p14:creationId xmlns:p14="http://schemas.microsoft.com/office/powerpoint/2010/main" val="4116253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 t="2978" r="106" b="3546"/>
          <a:stretch/>
        </p:blipFill>
        <p:spPr>
          <a:xfrm>
            <a:off x="126459" y="543886"/>
            <a:ext cx="11458737" cy="5993102"/>
          </a:xfrm>
          <a:prstGeom prst="rect">
            <a:avLst/>
          </a:prstGeom>
          <a:ln w="19050">
            <a:solidFill>
              <a:schemeClr val="tx1"/>
            </a:solidFill>
          </a:ln>
        </p:spPr>
      </p:pic>
      <p:sp>
        <p:nvSpPr>
          <p:cNvPr id="2" name="TextBox 1"/>
          <p:cNvSpPr txBox="1"/>
          <p:nvPr/>
        </p:nvSpPr>
        <p:spPr>
          <a:xfrm flipH="1">
            <a:off x="280611" y="125835"/>
            <a:ext cx="2949150" cy="369332"/>
          </a:xfrm>
          <a:prstGeom prst="rect">
            <a:avLst/>
          </a:prstGeom>
          <a:noFill/>
        </p:spPr>
        <p:txBody>
          <a:bodyPr wrap="square" rtlCol="0">
            <a:spAutoFit/>
          </a:bodyPr>
          <a:lstStyle/>
          <a:p>
            <a:r>
              <a:rPr lang="en-GB" dirty="0"/>
              <a:t>Newtown river diversion </a:t>
            </a:r>
          </a:p>
        </p:txBody>
      </p:sp>
    </p:spTree>
    <p:extLst>
      <p:ext uri="{BB962C8B-B14F-4D97-AF65-F5344CB8AC3E}">
        <p14:creationId xmlns:p14="http://schemas.microsoft.com/office/powerpoint/2010/main" val="103692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202" t="14190" r="31606" b="27462"/>
          <a:stretch/>
        </p:blipFill>
        <p:spPr>
          <a:xfrm>
            <a:off x="445774" y="1095809"/>
            <a:ext cx="5537583" cy="5021726"/>
          </a:xfrm>
          <a:prstGeom prst="rect">
            <a:avLst/>
          </a:prstGeom>
          <a:ln w="19050">
            <a:solidFill>
              <a:schemeClr val="tx1"/>
            </a:solidFill>
          </a:ln>
        </p:spPr>
      </p:pic>
      <p:sp>
        <p:nvSpPr>
          <p:cNvPr id="5" name="TextBox 4"/>
          <p:cNvSpPr txBox="1"/>
          <p:nvPr/>
        </p:nvSpPr>
        <p:spPr>
          <a:xfrm>
            <a:off x="4727653" y="162583"/>
            <a:ext cx="5022634" cy="646331"/>
          </a:xfrm>
          <a:prstGeom prst="rect">
            <a:avLst/>
          </a:prstGeom>
          <a:noFill/>
        </p:spPr>
        <p:txBody>
          <a:bodyPr wrap="square" rtlCol="0">
            <a:spAutoFit/>
          </a:bodyPr>
          <a:lstStyle/>
          <a:p>
            <a:pPr>
              <a:lnSpc>
                <a:spcPct val="90000"/>
              </a:lnSpc>
              <a:spcBef>
                <a:spcPct val="0"/>
              </a:spcBef>
            </a:pPr>
            <a:r>
              <a:rPr lang="en-GB" sz="4000" b="1" dirty="0">
                <a:latin typeface="+mj-lt"/>
                <a:ea typeface="+mj-ea"/>
                <a:cs typeface="+mj-cs"/>
              </a:rPr>
              <a:t>Rainfall - averages</a:t>
            </a:r>
          </a:p>
        </p:txBody>
      </p:sp>
      <p:pic>
        <p:nvPicPr>
          <p:cNvPr id="7" name="Picture 6"/>
          <p:cNvPicPr>
            <a:picLocks noChangeAspect="1"/>
          </p:cNvPicPr>
          <p:nvPr/>
        </p:nvPicPr>
        <p:blipFill rotWithShape="1">
          <a:blip r:embed="rId2"/>
          <a:srcRect l="57473" t="69565" r="33152" b="11594"/>
          <a:stretch/>
        </p:blipFill>
        <p:spPr>
          <a:xfrm>
            <a:off x="6439442" y="1114736"/>
            <a:ext cx="2539187" cy="2870385"/>
          </a:xfrm>
          <a:prstGeom prst="rect">
            <a:avLst/>
          </a:prstGeom>
          <a:ln w="19050">
            <a:solidFill>
              <a:schemeClr val="tx1"/>
            </a:solidFill>
          </a:ln>
        </p:spPr>
      </p:pic>
      <p:sp>
        <p:nvSpPr>
          <p:cNvPr id="2" name="Rectangle 1"/>
          <p:cNvSpPr/>
          <p:nvPr/>
        </p:nvSpPr>
        <p:spPr>
          <a:xfrm>
            <a:off x="445774" y="6296270"/>
            <a:ext cx="6139584" cy="246221"/>
          </a:xfrm>
          <a:prstGeom prst="rect">
            <a:avLst/>
          </a:prstGeom>
        </p:spPr>
        <p:txBody>
          <a:bodyPr wrap="square">
            <a:spAutoFit/>
          </a:bodyPr>
          <a:lstStyle/>
          <a:p>
            <a:r>
              <a:rPr lang="en-GB" sz="1000" dirty="0"/>
              <a:t>Severn Uplands Local Environment Agency Plan Dec 1998 Map 15 p 121</a:t>
            </a:r>
          </a:p>
        </p:txBody>
      </p:sp>
      <p:sp>
        <p:nvSpPr>
          <p:cNvPr id="3" name="TextBox 2"/>
          <p:cNvSpPr txBox="1"/>
          <p:nvPr/>
        </p:nvSpPr>
        <p:spPr>
          <a:xfrm>
            <a:off x="6312715" y="4026748"/>
            <a:ext cx="3884103" cy="369332"/>
          </a:xfrm>
          <a:prstGeom prst="rect">
            <a:avLst/>
          </a:prstGeom>
          <a:noFill/>
        </p:spPr>
        <p:txBody>
          <a:bodyPr wrap="square" rtlCol="0">
            <a:spAutoFit/>
          </a:bodyPr>
          <a:lstStyle/>
          <a:p>
            <a:r>
              <a:rPr lang="en-GB" dirty="0"/>
              <a:t>2,000mm per year = 5.5mm per day</a:t>
            </a:r>
          </a:p>
        </p:txBody>
      </p:sp>
      <p:sp>
        <p:nvSpPr>
          <p:cNvPr id="8" name="TextBox 7"/>
          <p:cNvSpPr txBox="1"/>
          <p:nvPr/>
        </p:nvSpPr>
        <p:spPr>
          <a:xfrm>
            <a:off x="6304143" y="4725765"/>
            <a:ext cx="5117285" cy="923330"/>
          </a:xfrm>
          <a:prstGeom prst="rect">
            <a:avLst/>
          </a:prstGeom>
          <a:noFill/>
        </p:spPr>
        <p:txBody>
          <a:bodyPr wrap="square" rtlCol="0">
            <a:spAutoFit/>
          </a:bodyPr>
          <a:lstStyle/>
          <a:p>
            <a:r>
              <a:rPr lang="en-GB" dirty="0"/>
              <a:t>What has changed as a result of Climate Change?  An average rise of up to 1m in levels is again not what matters</a:t>
            </a:r>
          </a:p>
        </p:txBody>
      </p:sp>
      <p:sp>
        <p:nvSpPr>
          <p:cNvPr id="9" name="TextBox 8"/>
          <p:cNvSpPr txBox="1"/>
          <p:nvPr/>
        </p:nvSpPr>
        <p:spPr>
          <a:xfrm>
            <a:off x="6312715" y="4396074"/>
            <a:ext cx="3884103" cy="369332"/>
          </a:xfrm>
          <a:prstGeom prst="rect">
            <a:avLst/>
          </a:prstGeom>
          <a:noFill/>
        </p:spPr>
        <p:txBody>
          <a:bodyPr wrap="square" rtlCol="0">
            <a:spAutoFit/>
          </a:bodyPr>
          <a:lstStyle/>
          <a:p>
            <a:r>
              <a:rPr lang="en-GB" dirty="0"/>
              <a:t>It’s not the averages that cause floods</a:t>
            </a:r>
          </a:p>
        </p:txBody>
      </p:sp>
      <p:sp>
        <p:nvSpPr>
          <p:cNvPr id="10" name="TextBox 9"/>
          <p:cNvSpPr txBox="1"/>
          <p:nvPr/>
        </p:nvSpPr>
        <p:spPr>
          <a:xfrm>
            <a:off x="535227" y="2166479"/>
            <a:ext cx="707165" cy="457451"/>
          </a:xfrm>
          <a:prstGeom prst="rect">
            <a:avLst/>
          </a:prstGeom>
          <a:noFill/>
          <a:ln w="12700">
            <a:solidFill>
              <a:schemeClr val="tx1"/>
            </a:solidFill>
          </a:ln>
        </p:spPr>
        <p:txBody>
          <a:bodyPr wrap="square" rtlCol="0">
            <a:spAutoFit/>
          </a:bodyPr>
          <a:lstStyle/>
          <a:p>
            <a:r>
              <a:rPr lang="en-GB" sz="1200" dirty="0"/>
              <a:t>Vyrnwy gauge</a:t>
            </a:r>
          </a:p>
        </p:txBody>
      </p:sp>
      <p:sp>
        <p:nvSpPr>
          <p:cNvPr id="11" name="TextBox 10"/>
          <p:cNvSpPr txBox="1"/>
          <p:nvPr/>
        </p:nvSpPr>
        <p:spPr>
          <a:xfrm>
            <a:off x="525289" y="3709015"/>
            <a:ext cx="707165" cy="461665"/>
          </a:xfrm>
          <a:prstGeom prst="rect">
            <a:avLst/>
          </a:prstGeom>
          <a:noFill/>
          <a:ln w="12700">
            <a:solidFill>
              <a:schemeClr val="tx1"/>
            </a:solidFill>
          </a:ln>
        </p:spPr>
        <p:txBody>
          <a:bodyPr wrap="square" rtlCol="0">
            <a:spAutoFit/>
          </a:bodyPr>
          <a:lstStyle/>
          <a:p>
            <a:r>
              <a:rPr lang="en-GB" sz="1200" dirty="0" err="1"/>
              <a:t>Dolydd</a:t>
            </a:r>
            <a:r>
              <a:rPr lang="en-GB" sz="1200" dirty="0"/>
              <a:t> gauge</a:t>
            </a:r>
          </a:p>
        </p:txBody>
      </p:sp>
      <p:cxnSp>
        <p:nvCxnSpPr>
          <p:cNvPr id="12" name="Straight Arrow Connector 11"/>
          <p:cNvCxnSpPr>
            <a:stCxn id="10" idx="3"/>
          </p:cNvCxnSpPr>
          <p:nvPr/>
        </p:nvCxnSpPr>
        <p:spPr>
          <a:xfrm flipV="1">
            <a:off x="1242392" y="2395204"/>
            <a:ext cx="993912" cy="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63541" y="4170682"/>
            <a:ext cx="555" cy="58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12715" y="5632886"/>
            <a:ext cx="5117285" cy="646331"/>
          </a:xfrm>
          <a:prstGeom prst="rect">
            <a:avLst/>
          </a:prstGeom>
          <a:noFill/>
        </p:spPr>
        <p:txBody>
          <a:bodyPr wrap="square" rtlCol="0">
            <a:spAutoFit/>
          </a:bodyPr>
          <a:lstStyle/>
          <a:p>
            <a:r>
              <a:rPr lang="en-GB" dirty="0"/>
              <a:t>EA say the river system is now responding differently and the modelling can’t rely on history</a:t>
            </a:r>
          </a:p>
        </p:txBody>
      </p:sp>
    </p:spTree>
    <p:extLst>
      <p:ext uri="{BB962C8B-B14F-4D97-AF65-F5344CB8AC3E}">
        <p14:creationId xmlns:p14="http://schemas.microsoft.com/office/powerpoint/2010/main" val="3037907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1211" y="92279"/>
            <a:ext cx="4991803" cy="892552"/>
          </a:xfrm>
          <a:prstGeom prst="rect">
            <a:avLst/>
          </a:prstGeom>
          <a:noFill/>
        </p:spPr>
        <p:txBody>
          <a:bodyPr wrap="square" rtlCol="0">
            <a:spAutoFit/>
          </a:bodyPr>
          <a:lstStyle/>
          <a:p>
            <a:r>
              <a:rPr lang="en-GB" sz="3200" dirty="0"/>
              <a:t>Severn at </a:t>
            </a:r>
            <a:r>
              <a:rPr lang="en-GB" sz="3200" dirty="0" err="1"/>
              <a:t>Bewdley</a:t>
            </a:r>
            <a:r>
              <a:rPr lang="en-GB" sz="3200" dirty="0"/>
              <a:t> </a:t>
            </a:r>
          </a:p>
          <a:p>
            <a:r>
              <a:rPr lang="en-GB" sz="2000" dirty="0"/>
              <a:t>Annual peak flow data  </a:t>
            </a:r>
            <a:r>
              <a:rPr lang="en-GB" sz="800" dirty="0"/>
              <a:t>https://nrfa.ceh.ac.uk/data/station/peakflow/54001 </a:t>
            </a:r>
          </a:p>
        </p:txBody>
      </p:sp>
      <p:pic>
        <p:nvPicPr>
          <p:cNvPr id="2" name="Picture 1"/>
          <p:cNvPicPr>
            <a:picLocks noChangeAspect="1"/>
          </p:cNvPicPr>
          <p:nvPr/>
        </p:nvPicPr>
        <p:blipFill rotWithShape="1">
          <a:blip r:embed="rId2"/>
          <a:srcRect l="9495" t="22140" r="11789" b="13761"/>
          <a:stretch/>
        </p:blipFill>
        <p:spPr>
          <a:xfrm>
            <a:off x="223624" y="1090570"/>
            <a:ext cx="11849731" cy="5427676"/>
          </a:xfrm>
          <a:prstGeom prst="rect">
            <a:avLst/>
          </a:prstGeom>
        </p:spPr>
      </p:pic>
      <p:sp>
        <p:nvSpPr>
          <p:cNvPr id="13" name="TextBox 12"/>
          <p:cNvSpPr txBox="1"/>
          <p:nvPr/>
        </p:nvSpPr>
        <p:spPr>
          <a:xfrm>
            <a:off x="4820921" y="1341502"/>
            <a:ext cx="481263" cy="400110"/>
          </a:xfrm>
          <a:prstGeom prst="rect">
            <a:avLst/>
          </a:prstGeom>
          <a:noFill/>
        </p:spPr>
        <p:txBody>
          <a:bodyPr wrap="square" rtlCol="0">
            <a:spAutoFit/>
          </a:bodyPr>
          <a:lstStyle/>
          <a:p>
            <a:r>
              <a:rPr lang="en-GB" sz="1000" dirty="0">
                <a:solidFill>
                  <a:srgbClr val="FF0000"/>
                </a:solidFill>
              </a:rPr>
              <a:t>Dec 1960</a:t>
            </a:r>
          </a:p>
        </p:txBody>
      </p:sp>
      <p:sp>
        <p:nvSpPr>
          <p:cNvPr id="14" name="TextBox 13"/>
          <p:cNvSpPr txBox="1"/>
          <p:nvPr/>
        </p:nvSpPr>
        <p:spPr>
          <a:xfrm>
            <a:off x="3412436" y="1341502"/>
            <a:ext cx="513612" cy="400110"/>
          </a:xfrm>
          <a:prstGeom prst="rect">
            <a:avLst/>
          </a:prstGeom>
          <a:noFill/>
        </p:spPr>
        <p:txBody>
          <a:bodyPr wrap="square" rtlCol="0">
            <a:spAutoFit/>
          </a:bodyPr>
          <a:lstStyle/>
          <a:p>
            <a:r>
              <a:rPr lang="en-GB" sz="1000" dirty="0">
                <a:solidFill>
                  <a:srgbClr val="FF0000"/>
                </a:solidFill>
              </a:rPr>
              <a:t>Mar 1947</a:t>
            </a:r>
          </a:p>
        </p:txBody>
      </p:sp>
      <p:sp>
        <p:nvSpPr>
          <p:cNvPr id="15" name="TextBox 14"/>
          <p:cNvSpPr txBox="1"/>
          <p:nvPr/>
        </p:nvSpPr>
        <p:spPr>
          <a:xfrm>
            <a:off x="3086664" y="1341502"/>
            <a:ext cx="481263" cy="400110"/>
          </a:xfrm>
          <a:prstGeom prst="rect">
            <a:avLst/>
          </a:prstGeom>
          <a:noFill/>
        </p:spPr>
        <p:txBody>
          <a:bodyPr wrap="square" rtlCol="0">
            <a:spAutoFit/>
          </a:bodyPr>
          <a:lstStyle/>
          <a:p>
            <a:r>
              <a:rPr lang="en-GB" sz="1000" dirty="0">
                <a:solidFill>
                  <a:srgbClr val="FF0000"/>
                </a:solidFill>
              </a:rPr>
              <a:t>Feb 1946</a:t>
            </a:r>
          </a:p>
        </p:txBody>
      </p:sp>
      <p:sp>
        <p:nvSpPr>
          <p:cNvPr id="16" name="TextBox 15"/>
          <p:cNvSpPr txBox="1"/>
          <p:nvPr/>
        </p:nvSpPr>
        <p:spPr>
          <a:xfrm>
            <a:off x="9321082" y="1341502"/>
            <a:ext cx="481263" cy="400110"/>
          </a:xfrm>
          <a:prstGeom prst="rect">
            <a:avLst/>
          </a:prstGeom>
          <a:noFill/>
        </p:spPr>
        <p:txBody>
          <a:bodyPr wrap="square" rtlCol="0">
            <a:spAutoFit/>
          </a:bodyPr>
          <a:lstStyle/>
          <a:p>
            <a:r>
              <a:rPr lang="en-GB" sz="1000" dirty="0">
                <a:solidFill>
                  <a:srgbClr val="FF0000"/>
                </a:solidFill>
              </a:rPr>
              <a:t>Nov 2000</a:t>
            </a:r>
          </a:p>
        </p:txBody>
      </p:sp>
      <p:sp>
        <p:nvSpPr>
          <p:cNvPr id="17" name="TextBox 16"/>
          <p:cNvSpPr txBox="1"/>
          <p:nvPr/>
        </p:nvSpPr>
        <p:spPr>
          <a:xfrm>
            <a:off x="5336744" y="1341502"/>
            <a:ext cx="481263" cy="400110"/>
          </a:xfrm>
          <a:prstGeom prst="rect">
            <a:avLst/>
          </a:prstGeom>
          <a:noFill/>
        </p:spPr>
        <p:txBody>
          <a:bodyPr wrap="square" rtlCol="0">
            <a:spAutoFit/>
          </a:bodyPr>
          <a:lstStyle/>
          <a:p>
            <a:r>
              <a:rPr lang="en-GB" sz="1000" dirty="0">
                <a:solidFill>
                  <a:srgbClr val="FF0000"/>
                </a:solidFill>
              </a:rPr>
              <a:t>Dec 1965</a:t>
            </a:r>
          </a:p>
        </p:txBody>
      </p:sp>
    </p:spTree>
    <p:extLst>
      <p:ext uri="{BB962C8B-B14F-4D97-AF65-F5344CB8AC3E}">
        <p14:creationId xmlns:p14="http://schemas.microsoft.com/office/powerpoint/2010/main" val="36796436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564" y="183126"/>
            <a:ext cx="11141765" cy="711396"/>
          </a:xfrm>
        </p:spPr>
        <p:txBody>
          <a:bodyPr>
            <a:normAutofit fontScale="92500"/>
          </a:bodyPr>
          <a:lstStyle/>
          <a:p>
            <a:pPr marL="0" indent="0">
              <a:buNone/>
            </a:pPr>
            <a:r>
              <a:rPr lang="en-GB" sz="2000" dirty="0"/>
              <a:t>The confluence of the Rivers Vyrnwy and Severn demands management of some of the highest fluvial floods in the UK. Both rivers can exceed 650 </a:t>
            </a:r>
            <a:r>
              <a:rPr lang="en-GB" sz="2000" dirty="0" err="1"/>
              <a:t>cumecs</a:t>
            </a:r>
            <a:r>
              <a:rPr lang="en-GB" sz="2000" dirty="0"/>
              <a:t>, and their peak flows can coincide. </a:t>
            </a:r>
            <a:r>
              <a:rPr lang="en-GB" sz="1300" dirty="0"/>
              <a:t>(G A Whitworth 2008 - Wellbeing and Flood Risk)</a:t>
            </a:r>
          </a:p>
        </p:txBody>
      </p:sp>
      <p:pic>
        <p:nvPicPr>
          <p:cNvPr id="5" name="Picture 4"/>
          <p:cNvPicPr>
            <a:picLocks noChangeAspect="1"/>
          </p:cNvPicPr>
          <p:nvPr/>
        </p:nvPicPr>
        <p:blipFill rotWithShape="1">
          <a:blip r:embed="rId2"/>
          <a:srcRect l="24710" t="48140" r="26342" b="10316"/>
          <a:stretch/>
        </p:blipFill>
        <p:spPr>
          <a:xfrm>
            <a:off x="1657886" y="2390448"/>
            <a:ext cx="8762958" cy="4183606"/>
          </a:xfrm>
          <a:prstGeom prst="rect">
            <a:avLst/>
          </a:prstGeom>
          <a:ln w="19050">
            <a:solidFill>
              <a:schemeClr val="tx1"/>
            </a:solidFill>
          </a:ln>
        </p:spPr>
      </p:pic>
      <p:sp>
        <p:nvSpPr>
          <p:cNvPr id="6" name="TextBox 5"/>
          <p:cNvSpPr txBox="1"/>
          <p:nvPr/>
        </p:nvSpPr>
        <p:spPr>
          <a:xfrm>
            <a:off x="312821" y="2541071"/>
            <a:ext cx="952901" cy="261610"/>
          </a:xfrm>
          <a:prstGeom prst="rect">
            <a:avLst/>
          </a:prstGeom>
          <a:noFill/>
          <a:ln w="12700">
            <a:solidFill>
              <a:schemeClr val="tx1"/>
            </a:solidFill>
          </a:ln>
        </p:spPr>
        <p:txBody>
          <a:bodyPr wrap="square" rtlCol="0">
            <a:spAutoFit/>
          </a:bodyPr>
          <a:lstStyle/>
          <a:p>
            <a:r>
              <a:rPr lang="en-GB" sz="1100" dirty="0"/>
              <a:t>Lake Vyrnwy</a:t>
            </a:r>
          </a:p>
        </p:txBody>
      </p:sp>
      <p:sp>
        <p:nvSpPr>
          <p:cNvPr id="7" name="TextBox 6"/>
          <p:cNvSpPr txBox="1"/>
          <p:nvPr/>
        </p:nvSpPr>
        <p:spPr>
          <a:xfrm>
            <a:off x="312821" y="5321168"/>
            <a:ext cx="952901" cy="261610"/>
          </a:xfrm>
          <a:prstGeom prst="rect">
            <a:avLst/>
          </a:prstGeom>
          <a:noFill/>
          <a:ln w="12700">
            <a:solidFill>
              <a:schemeClr val="tx1"/>
            </a:solidFill>
          </a:ln>
        </p:spPr>
        <p:txBody>
          <a:bodyPr wrap="square" rtlCol="0">
            <a:spAutoFit/>
          </a:bodyPr>
          <a:lstStyle/>
          <a:p>
            <a:r>
              <a:rPr lang="en-GB" sz="1100" dirty="0"/>
              <a:t>Clywedog</a:t>
            </a:r>
          </a:p>
        </p:txBody>
      </p:sp>
      <p:sp>
        <p:nvSpPr>
          <p:cNvPr id="8" name="TextBox 7"/>
          <p:cNvSpPr txBox="1"/>
          <p:nvPr/>
        </p:nvSpPr>
        <p:spPr>
          <a:xfrm>
            <a:off x="4874827" y="1995945"/>
            <a:ext cx="1623462" cy="261610"/>
          </a:xfrm>
          <a:prstGeom prst="rect">
            <a:avLst/>
          </a:prstGeom>
          <a:noFill/>
          <a:ln w="12700">
            <a:solidFill>
              <a:schemeClr val="tx1"/>
            </a:solidFill>
          </a:ln>
        </p:spPr>
        <p:txBody>
          <a:bodyPr wrap="square" rtlCol="0">
            <a:spAutoFit/>
          </a:bodyPr>
          <a:lstStyle/>
          <a:p>
            <a:r>
              <a:rPr lang="en-GB" sz="1100" dirty="0"/>
              <a:t>Confluence Flood Zone 3</a:t>
            </a:r>
          </a:p>
        </p:txBody>
      </p:sp>
      <p:cxnSp>
        <p:nvCxnSpPr>
          <p:cNvPr id="10" name="Straight Arrow Connector 9"/>
          <p:cNvCxnSpPr>
            <a:stCxn id="6" idx="3"/>
          </p:cNvCxnSpPr>
          <p:nvPr/>
        </p:nvCxnSpPr>
        <p:spPr>
          <a:xfrm>
            <a:off x="1265722" y="2671876"/>
            <a:ext cx="1342724" cy="394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65722" y="5451973"/>
            <a:ext cx="6713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53512" y="2257555"/>
            <a:ext cx="29141" cy="7647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p:cNvSpPr txBox="1">
            <a:spLocks/>
          </p:cNvSpPr>
          <p:nvPr/>
        </p:nvSpPr>
        <p:spPr>
          <a:xfrm>
            <a:off x="789272" y="1494035"/>
            <a:ext cx="10539813" cy="33163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2" name="TextBox 1"/>
          <p:cNvSpPr txBox="1"/>
          <p:nvPr/>
        </p:nvSpPr>
        <p:spPr>
          <a:xfrm>
            <a:off x="109330" y="6480313"/>
            <a:ext cx="1827754" cy="276999"/>
          </a:xfrm>
          <a:prstGeom prst="rect">
            <a:avLst/>
          </a:prstGeom>
          <a:noFill/>
        </p:spPr>
        <p:txBody>
          <a:bodyPr wrap="square" rtlCol="0">
            <a:spAutoFit/>
          </a:bodyPr>
          <a:lstStyle/>
          <a:p>
            <a:r>
              <a:rPr lang="en-GB" sz="1200" dirty="0"/>
              <a:t>EA flood risk map</a:t>
            </a:r>
          </a:p>
        </p:txBody>
      </p:sp>
      <p:sp>
        <p:nvSpPr>
          <p:cNvPr id="4" name="Rectangle 3"/>
          <p:cNvSpPr/>
          <p:nvPr/>
        </p:nvSpPr>
        <p:spPr>
          <a:xfrm>
            <a:off x="403812" y="922954"/>
            <a:ext cx="11310731" cy="701476"/>
          </a:xfrm>
          <a:prstGeom prst="rect">
            <a:avLst/>
          </a:prstGeom>
        </p:spPr>
        <p:txBody>
          <a:bodyPr wrap="square">
            <a:spAutoFit/>
          </a:bodyPr>
          <a:lstStyle/>
          <a:p>
            <a:r>
              <a:rPr lang="en-GB" sz="2000" dirty="0">
                <a:solidFill>
                  <a:srgbClr val="201F1E"/>
                </a:solidFill>
              </a:rPr>
              <a:t>The water flows down in waves through the natural gorges, spreading out and pinching in again.  Our ‘stage’ is effectively from </a:t>
            </a:r>
            <a:r>
              <a:rPr lang="en-GB" sz="2000" dirty="0" err="1">
                <a:solidFill>
                  <a:srgbClr val="201F1E"/>
                </a:solidFill>
              </a:rPr>
              <a:t>Shrawardine</a:t>
            </a:r>
            <a:r>
              <a:rPr lang="en-GB" sz="2000" dirty="0">
                <a:solidFill>
                  <a:srgbClr val="201F1E"/>
                </a:solidFill>
              </a:rPr>
              <a:t> upstream to </a:t>
            </a:r>
            <a:r>
              <a:rPr lang="en-GB" sz="2000" dirty="0" err="1">
                <a:solidFill>
                  <a:srgbClr val="201F1E"/>
                </a:solidFill>
              </a:rPr>
              <a:t>Llanymynech</a:t>
            </a:r>
            <a:r>
              <a:rPr lang="en-GB" sz="2000" dirty="0">
                <a:solidFill>
                  <a:srgbClr val="201F1E"/>
                </a:solidFill>
              </a:rPr>
              <a:t> on the Vyrnwy and to Pool Quay on the Severn.</a:t>
            </a:r>
            <a:endParaRPr lang="en-GB" sz="2000" dirty="0"/>
          </a:p>
        </p:txBody>
      </p:sp>
    </p:spTree>
    <p:extLst>
      <p:ext uri="{BB962C8B-B14F-4D97-AF65-F5344CB8AC3E}">
        <p14:creationId xmlns:p14="http://schemas.microsoft.com/office/powerpoint/2010/main" val="920935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946" y="-90021"/>
            <a:ext cx="10515600" cy="1325563"/>
          </a:xfrm>
        </p:spPr>
        <p:txBody>
          <a:bodyPr/>
          <a:lstStyle/>
          <a:p>
            <a:r>
              <a:rPr lang="en-GB" b="1" dirty="0"/>
              <a:t>Flood risk maps</a:t>
            </a:r>
          </a:p>
        </p:txBody>
      </p:sp>
      <p:pic>
        <p:nvPicPr>
          <p:cNvPr id="4" name="Content Placeholder 3"/>
          <p:cNvPicPr>
            <a:picLocks noGrp="1" noChangeAspect="1"/>
          </p:cNvPicPr>
          <p:nvPr>
            <p:ph idx="1"/>
          </p:nvPr>
        </p:nvPicPr>
        <p:blipFill rotWithShape="1">
          <a:blip r:embed="rId2"/>
          <a:srcRect l="27016" t="44436" r="25593" b="7504"/>
          <a:stretch/>
        </p:blipFill>
        <p:spPr>
          <a:xfrm>
            <a:off x="4576459" y="1846472"/>
            <a:ext cx="7035285" cy="4013200"/>
          </a:xfrm>
          <a:prstGeom prst="rect">
            <a:avLst/>
          </a:prstGeom>
          <a:ln w="19050">
            <a:solidFill>
              <a:schemeClr val="tx1"/>
            </a:solidFill>
          </a:ln>
        </p:spPr>
      </p:pic>
      <p:sp>
        <p:nvSpPr>
          <p:cNvPr id="5" name="TextBox 4"/>
          <p:cNvSpPr txBox="1"/>
          <p:nvPr/>
        </p:nvSpPr>
        <p:spPr>
          <a:xfrm>
            <a:off x="4576459" y="1103868"/>
            <a:ext cx="5588001" cy="369332"/>
          </a:xfrm>
          <a:prstGeom prst="rect">
            <a:avLst/>
          </a:prstGeom>
          <a:noFill/>
        </p:spPr>
        <p:txBody>
          <a:bodyPr wrap="square" rtlCol="0">
            <a:spAutoFit/>
          </a:bodyPr>
          <a:lstStyle/>
          <a:p>
            <a:r>
              <a:rPr lang="en-GB" dirty="0"/>
              <a:t>Environment Agency: </a:t>
            </a:r>
            <a:r>
              <a:rPr lang="en-GB" sz="800" dirty="0">
                <a:hlinkClick r:id="rId3"/>
              </a:rPr>
              <a:t>Learn more about flood risk - GOV.UK (flood-warning-information.service.gov.uk)</a:t>
            </a:r>
            <a:r>
              <a:rPr lang="en-GB" sz="800" dirty="0"/>
              <a:t> </a:t>
            </a:r>
          </a:p>
        </p:txBody>
      </p:sp>
      <p:pic>
        <p:nvPicPr>
          <p:cNvPr id="6" name="Picture 5"/>
          <p:cNvPicPr>
            <a:picLocks noChangeAspect="1"/>
          </p:cNvPicPr>
          <p:nvPr/>
        </p:nvPicPr>
        <p:blipFill rotWithShape="1">
          <a:blip r:embed="rId4"/>
          <a:srcRect l="36665" t="10617" r="834" b="7902"/>
          <a:stretch/>
        </p:blipFill>
        <p:spPr>
          <a:xfrm>
            <a:off x="485679" y="2750195"/>
            <a:ext cx="3916922" cy="2872410"/>
          </a:xfrm>
          <a:prstGeom prst="rect">
            <a:avLst/>
          </a:prstGeom>
          <a:ln w="19050">
            <a:solidFill>
              <a:schemeClr val="tx1"/>
            </a:solidFill>
          </a:ln>
        </p:spPr>
      </p:pic>
      <p:sp>
        <p:nvSpPr>
          <p:cNvPr id="7" name="TextBox 6"/>
          <p:cNvSpPr txBox="1"/>
          <p:nvPr/>
        </p:nvSpPr>
        <p:spPr>
          <a:xfrm>
            <a:off x="417946" y="1103868"/>
            <a:ext cx="3662387" cy="369332"/>
          </a:xfrm>
          <a:prstGeom prst="rect">
            <a:avLst/>
          </a:prstGeom>
          <a:noFill/>
        </p:spPr>
        <p:txBody>
          <a:bodyPr wrap="square" rtlCol="0">
            <a:spAutoFit/>
          </a:bodyPr>
          <a:lstStyle/>
          <a:p>
            <a:r>
              <a:rPr lang="en-GB" dirty="0"/>
              <a:t>NRW: </a:t>
            </a:r>
            <a:r>
              <a:rPr lang="en-GB" sz="800" dirty="0" err="1">
                <a:hlinkClick r:id="rId5"/>
              </a:rPr>
              <a:t>Geocortex</a:t>
            </a:r>
            <a:r>
              <a:rPr lang="en-GB" sz="800" dirty="0">
                <a:hlinkClick r:id="rId5"/>
              </a:rPr>
              <a:t> Viewer for HTML5 (cyfoethnaturiolcymru.gov.uk)</a:t>
            </a:r>
            <a:endParaRPr lang="en-GB" sz="800" dirty="0"/>
          </a:p>
        </p:txBody>
      </p:sp>
      <p:sp>
        <p:nvSpPr>
          <p:cNvPr id="8" name="TextBox 7"/>
          <p:cNvSpPr txBox="1"/>
          <p:nvPr/>
        </p:nvSpPr>
        <p:spPr>
          <a:xfrm>
            <a:off x="417946" y="1356341"/>
            <a:ext cx="3662387" cy="369332"/>
          </a:xfrm>
          <a:prstGeom prst="rect">
            <a:avLst/>
          </a:prstGeom>
          <a:noFill/>
        </p:spPr>
        <p:txBody>
          <a:bodyPr wrap="square" rtlCol="0">
            <a:spAutoFit/>
          </a:bodyPr>
          <a:lstStyle/>
          <a:p>
            <a:r>
              <a:rPr lang="en-GB" dirty="0"/>
              <a:t>(Wales only)</a:t>
            </a:r>
            <a:endParaRPr lang="en-GB" sz="800" dirty="0"/>
          </a:p>
        </p:txBody>
      </p:sp>
      <p:sp>
        <p:nvSpPr>
          <p:cNvPr id="9" name="TextBox 8"/>
          <p:cNvSpPr txBox="1"/>
          <p:nvPr/>
        </p:nvSpPr>
        <p:spPr>
          <a:xfrm>
            <a:off x="4576459" y="1356341"/>
            <a:ext cx="3662387" cy="369332"/>
          </a:xfrm>
          <a:prstGeom prst="rect">
            <a:avLst/>
          </a:prstGeom>
          <a:noFill/>
        </p:spPr>
        <p:txBody>
          <a:bodyPr wrap="square" rtlCol="0">
            <a:spAutoFit/>
          </a:bodyPr>
          <a:lstStyle/>
          <a:p>
            <a:r>
              <a:rPr lang="en-GB" dirty="0"/>
              <a:t>(England only)</a:t>
            </a:r>
            <a:endParaRPr lang="en-GB" sz="800" dirty="0"/>
          </a:p>
        </p:txBody>
      </p:sp>
    </p:spTree>
    <p:extLst>
      <p:ext uri="{BB962C8B-B14F-4D97-AF65-F5344CB8AC3E}">
        <p14:creationId xmlns:p14="http://schemas.microsoft.com/office/powerpoint/2010/main" val="2387857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06" y="151117"/>
            <a:ext cx="10745927" cy="509283"/>
          </a:xfrm>
        </p:spPr>
        <p:txBody>
          <a:bodyPr>
            <a:normAutofit fontScale="90000"/>
          </a:bodyPr>
          <a:lstStyle/>
          <a:p>
            <a:r>
              <a:rPr lang="en-GB" sz="3600" b="1" dirty="0"/>
              <a:t>Flood risk </a:t>
            </a:r>
            <a:r>
              <a:rPr lang="en-GB" sz="1800" dirty="0">
                <a:hlinkClick r:id="rId2"/>
              </a:rPr>
              <a:t>https://floodassist.co.uk/resources/flood-risk</a:t>
            </a:r>
            <a:r>
              <a:rPr lang="en-GB" sz="1800" dirty="0"/>
              <a:t>  (England and Wales)</a:t>
            </a:r>
          </a:p>
        </p:txBody>
      </p:sp>
      <p:grpSp>
        <p:nvGrpSpPr>
          <p:cNvPr id="3" name="Group 2">
            <a:extLst>
              <a:ext uri="{FF2B5EF4-FFF2-40B4-BE49-F238E27FC236}">
                <a16:creationId xmlns:a16="http://schemas.microsoft.com/office/drawing/2014/main" id="{0DCB3B53-6C42-46B9-A103-236A5D386337}"/>
              </a:ext>
            </a:extLst>
          </p:cNvPr>
          <p:cNvGrpSpPr/>
          <p:nvPr/>
        </p:nvGrpSpPr>
        <p:grpSpPr>
          <a:xfrm>
            <a:off x="502036" y="756514"/>
            <a:ext cx="11248607" cy="5876139"/>
            <a:chOff x="502036" y="756514"/>
            <a:chExt cx="11248607" cy="5876139"/>
          </a:xfrm>
        </p:grpSpPr>
        <p:pic>
          <p:nvPicPr>
            <p:cNvPr id="5" name="Picture 4"/>
            <p:cNvPicPr>
              <a:picLocks noChangeAspect="1"/>
            </p:cNvPicPr>
            <p:nvPr/>
          </p:nvPicPr>
          <p:blipFill rotWithShape="1">
            <a:blip r:embed="rId3"/>
            <a:srcRect l="32690" t="25797" r="1766" b="13333"/>
            <a:stretch/>
          </p:blipFill>
          <p:spPr>
            <a:xfrm>
              <a:off x="502036" y="756514"/>
              <a:ext cx="11248607" cy="5876139"/>
            </a:xfrm>
            <a:prstGeom prst="rect">
              <a:avLst/>
            </a:prstGeom>
            <a:ln w="19050">
              <a:solidFill>
                <a:schemeClr val="tx1"/>
              </a:solidFill>
            </a:ln>
          </p:spPr>
        </p:pic>
        <p:sp>
          <p:nvSpPr>
            <p:cNvPr id="6" name="Oval 5"/>
            <p:cNvSpPr/>
            <p:nvPr/>
          </p:nvSpPr>
          <p:spPr>
            <a:xfrm>
              <a:off x="3971511" y="3230217"/>
              <a:ext cx="133350"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294493" y="3694583"/>
              <a:ext cx="133350"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157497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2-05-18 Kinnerley Parish summary &amp; flood map 70% transparent amend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5507" y="830931"/>
            <a:ext cx="8105775" cy="5734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89044" y="174017"/>
            <a:ext cx="5933223" cy="369332"/>
          </a:xfrm>
          <a:prstGeom prst="rect">
            <a:avLst/>
          </a:prstGeom>
        </p:spPr>
        <p:txBody>
          <a:bodyPr wrap="square">
            <a:spAutoFit/>
          </a:bodyPr>
          <a:lstStyle/>
          <a:p>
            <a:pPr>
              <a:spcAft>
                <a:spcPts val="0"/>
              </a:spcAft>
            </a:pPr>
            <a:r>
              <a:rPr lang="en-GB" b="1" dirty="0">
                <a:solidFill>
                  <a:srgbClr val="2C2C2C"/>
                </a:solidFill>
                <a:latin typeface="Arial" panose="020B0604020202020204" pitchFamily="34" charset="0"/>
                <a:ea typeface="Times New Roman" panose="02020603050405020304" pitchFamily="18" charset="0"/>
              </a:rPr>
              <a:t>Flood risk map for Kinnerley Parish and surrounds</a:t>
            </a:r>
            <a:endParaRPr lang="en-GB" dirty="0"/>
          </a:p>
        </p:txBody>
      </p:sp>
      <p:sp>
        <p:nvSpPr>
          <p:cNvPr id="4" name="Rectangle 3"/>
          <p:cNvSpPr/>
          <p:nvPr/>
        </p:nvSpPr>
        <p:spPr>
          <a:xfrm>
            <a:off x="2916355" y="543349"/>
            <a:ext cx="5933223" cy="246221"/>
          </a:xfrm>
          <a:prstGeom prst="rect">
            <a:avLst/>
          </a:prstGeom>
        </p:spPr>
        <p:txBody>
          <a:bodyPr wrap="square">
            <a:spAutoFit/>
          </a:bodyPr>
          <a:lstStyle/>
          <a:p>
            <a:pPr>
              <a:spcAft>
                <a:spcPts val="0"/>
              </a:spcAft>
            </a:pPr>
            <a:r>
              <a:rPr lang="en-GB" sz="1000" dirty="0">
                <a:solidFill>
                  <a:srgbClr val="2C2C2C"/>
                </a:solidFill>
                <a:latin typeface="Arial" panose="020B0604020202020204" pitchFamily="34" charset="0"/>
                <a:ea typeface="Times New Roman" panose="02020603050405020304" pitchFamily="18" charset="0"/>
              </a:rPr>
              <a:t>From Kinnerley Parish Neighbourhood Plan Questionnaire for Residents May 2012, page 30</a:t>
            </a:r>
            <a:endParaRPr lang="en-GB" sz="1000" dirty="0"/>
          </a:p>
        </p:txBody>
      </p:sp>
    </p:spTree>
    <p:extLst>
      <p:ext uri="{BB962C8B-B14F-4D97-AF65-F5344CB8AC3E}">
        <p14:creationId xmlns:p14="http://schemas.microsoft.com/office/powerpoint/2010/main" val="368690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2045" y="174017"/>
            <a:ext cx="3579489" cy="369332"/>
          </a:xfrm>
          <a:prstGeom prst="rect">
            <a:avLst/>
          </a:prstGeom>
        </p:spPr>
        <p:txBody>
          <a:bodyPr wrap="square">
            <a:spAutoFit/>
          </a:bodyPr>
          <a:lstStyle/>
          <a:p>
            <a:pPr>
              <a:spcAft>
                <a:spcPts val="0"/>
              </a:spcAft>
            </a:pPr>
            <a:r>
              <a:rPr lang="en-GB" b="1" dirty="0">
                <a:solidFill>
                  <a:srgbClr val="2C2C2C"/>
                </a:solidFill>
                <a:latin typeface="Arial" panose="020B0604020202020204" pitchFamily="34" charset="0"/>
                <a:ea typeface="Times New Roman" panose="02020603050405020304" pitchFamily="18" charset="0"/>
              </a:rPr>
              <a:t>Extent of February 1946 flood</a:t>
            </a:r>
            <a:endParaRPr lang="en-GB" dirty="0"/>
          </a:p>
        </p:txBody>
      </p:sp>
      <p:pic>
        <p:nvPicPr>
          <p:cNvPr id="2" name="Picture 1"/>
          <p:cNvPicPr>
            <a:picLocks noChangeAspect="1"/>
          </p:cNvPicPr>
          <p:nvPr/>
        </p:nvPicPr>
        <p:blipFill rotWithShape="1">
          <a:blip r:embed="rId2"/>
          <a:srcRect l="10069" t="12347" r="23125" b="4320"/>
          <a:stretch/>
        </p:blipFill>
        <p:spPr>
          <a:xfrm>
            <a:off x="1565852" y="543349"/>
            <a:ext cx="8784463" cy="6163735"/>
          </a:xfrm>
          <a:prstGeom prst="rect">
            <a:avLst/>
          </a:prstGeom>
        </p:spPr>
      </p:pic>
    </p:spTree>
    <p:extLst>
      <p:ext uri="{BB962C8B-B14F-4D97-AF65-F5344CB8AC3E}">
        <p14:creationId xmlns:p14="http://schemas.microsoft.com/office/powerpoint/2010/main" val="3851766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898" y="159225"/>
            <a:ext cx="11415250" cy="759869"/>
          </a:xfrm>
        </p:spPr>
        <p:txBody>
          <a:bodyPr>
            <a:normAutofit/>
          </a:bodyPr>
          <a:lstStyle/>
          <a:p>
            <a:r>
              <a:rPr lang="en-GB" sz="3200" b="1" dirty="0" err="1"/>
              <a:t>Melverley</a:t>
            </a:r>
            <a:r>
              <a:rPr lang="en-GB" sz="3200" b="1" dirty="0"/>
              <a:t> Internal Drainage Board area (and watercourses)</a:t>
            </a:r>
          </a:p>
        </p:txBody>
      </p:sp>
      <p:pic>
        <p:nvPicPr>
          <p:cNvPr id="4" name="Picture 3"/>
          <p:cNvPicPr>
            <a:picLocks noChangeAspect="1"/>
          </p:cNvPicPr>
          <p:nvPr/>
        </p:nvPicPr>
        <p:blipFill rotWithShape="1">
          <a:blip r:embed="rId2"/>
          <a:srcRect l="24291" t="18669" r="6035" b="8818"/>
          <a:stretch/>
        </p:blipFill>
        <p:spPr>
          <a:xfrm>
            <a:off x="2615380" y="2706218"/>
            <a:ext cx="6578951" cy="3851497"/>
          </a:xfrm>
          <a:prstGeom prst="rect">
            <a:avLst/>
          </a:prstGeom>
        </p:spPr>
      </p:pic>
      <p:pic>
        <p:nvPicPr>
          <p:cNvPr id="5" name="Picture 4"/>
          <p:cNvPicPr>
            <a:picLocks noChangeAspect="1"/>
          </p:cNvPicPr>
          <p:nvPr/>
        </p:nvPicPr>
        <p:blipFill rotWithShape="1">
          <a:blip r:embed="rId3"/>
          <a:srcRect l="24999" t="20072" r="5726" b="47107"/>
          <a:stretch/>
        </p:blipFill>
        <p:spPr>
          <a:xfrm>
            <a:off x="2615380" y="933621"/>
            <a:ext cx="6660000" cy="1774947"/>
          </a:xfrm>
          <a:prstGeom prst="rect">
            <a:avLst/>
          </a:prstGeom>
        </p:spPr>
      </p:pic>
      <p:cxnSp>
        <p:nvCxnSpPr>
          <p:cNvPr id="7" name="Straight Connector 6"/>
          <p:cNvCxnSpPr/>
          <p:nvPr/>
        </p:nvCxnSpPr>
        <p:spPr>
          <a:xfrm>
            <a:off x="2615380" y="919094"/>
            <a:ext cx="66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15380" y="6590638"/>
            <a:ext cx="66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275380" y="904567"/>
            <a:ext cx="0" cy="568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15380" y="904566"/>
            <a:ext cx="0" cy="56860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41104" y="6557716"/>
            <a:ext cx="5690579" cy="461665"/>
          </a:xfrm>
          <a:prstGeom prst="rect">
            <a:avLst/>
          </a:prstGeom>
        </p:spPr>
        <p:txBody>
          <a:bodyPr wrap="square">
            <a:spAutoFit/>
          </a:bodyPr>
          <a:lstStyle/>
          <a:p>
            <a:r>
              <a:rPr lang="en-GB" sz="1200" dirty="0">
                <a:hlinkClick r:id="rId4"/>
              </a:rPr>
              <a:t>Flood &amp; Water Management (arcgis.com)</a:t>
            </a:r>
            <a:r>
              <a:rPr lang="en-GB" sz="1200" dirty="0"/>
              <a:t> </a:t>
            </a:r>
            <a:r>
              <a:rPr lang="en-GB" sz="1200" dirty="0">
                <a:solidFill>
                  <a:srgbClr val="0070C0"/>
                </a:solidFill>
              </a:rPr>
              <a:t>– see also </a:t>
            </a:r>
            <a:r>
              <a:rPr lang="en-GB" sz="1200" dirty="0">
                <a:hlinkClick r:id="rId5"/>
              </a:rPr>
              <a:t>https://www.ada.org.uk/idb-map/</a:t>
            </a:r>
            <a:r>
              <a:rPr lang="en-GB" sz="1200" dirty="0"/>
              <a:t> </a:t>
            </a:r>
          </a:p>
          <a:p>
            <a:r>
              <a:rPr lang="en-GB" sz="1200" dirty="0"/>
              <a:t> </a:t>
            </a:r>
          </a:p>
        </p:txBody>
      </p:sp>
    </p:spTree>
    <p:extLst>
      <p:ext uri="{BB962C8B-B14F-4D97-AF65-F5344CB8AC3E}">
        <p14:creationId xmlns:p14="http://schemas.microsoft.com/office/powerpoint/2010/main" val="28761833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1211" y="92279"/>
            <a:ext cx="4991803" cy="892552"/>
          </a:xfrm>
          <a:prstGeom prst="rect">
            <a:avLst/>
          </a:prstGeom>
          <a:noFill/>
        </p:spPr>
        <p:txBody>
          <a:bodyPr wrap="square" rtlCol="0">
            <a:spAutoFit/>
          </a:bodyPr>
          <a:lstStyle/>
          <a:p>
            <a:r>
              <a:rPr lang="en-GB" sz="3200" dirty="0"/>
              <a:t>Vyrnwy at </a:t>
            </a:r>
            <a:r>
              <a:rPr lang="en-GB" sz="3200" dirty="0" err="1"/>
              <a:t>Llanymynech</a:t>
            </a:r>
            <a:r>
              <a:rPr lang="en-GB" sz="3200" dirty="0"/>
              <a:t> </a:t>
            </a:r>
          </a:p>
          <a:p>
            <a:r>
              <a:rPr lang="en-GB" sz="2000" dirty="0"/>
              <a:t>Annual peak flow data  </a:t>
            </a:r>
            <a:r>
              <a:rPr lang="en-GB" sz="800" dirty="0"/>
              <a:t>https://nrfa.ceh.ac.uk/data/station/peakflow/54028 </a:t>
            </a:r>
          </a:p>
        </p:txBody>
      </p:sp>
      <p:pic>
        <p:nvPicPr>
          <p:cNvPr id="4" name="Picture 3"/>
          <p:cNvPicPr>
            <a:picLocks noChangeAspect="1"/>
          </p:cNvPicPr>
          <p:nvPr/>
        </p:nvPicPr>
        <p:blipFill rotWithShape="1">
          <a:blip r:embed="rId2"/>
          <a:srcRect l="9564" t="22874" r="11788" b="12783"/>
          <a:stretch/>
        </p:blipFill>
        <p:spPr>
          <a:xfrm>
            <a:off x="217650" y="1098957"/>
            <a:ext cx="11466232" cy="5276675"/>
          </a:xfrm>
          <a:prstGeom prst="rect">
            <a:avLst/>
          </a:prstGeom>
        </p:spPr>
      </p:pic>
      <p:sp>
        <p:nvSpPr>
          <p:cNvPr id="20" name="TextBox 19"/>
          <p:cNvSpPr txBox="1"/>
          <p:nvPr/>
        </p:nvSpPr>
        <p:spPr>
          <a:xfrm>
            <a:off x="1412532" y="1338303"/>
            <a:ext cx="481263" cy="400110"/>
          </a:xfrm>
          <a:prstGeom prst="rect">
            <a:avLst/>
          </a:prstGeom>
          <a:noFill/>
        </p:spPr>
        <p:txBody>
          <a:bodyPr wrap="square" rtlCol="0">
            <a:spAutoFit/>
          </a:bodyPr>
          <a:lstStyle/>
          <a:p>
            <a:r>
              <a:rPr lang="en-GB" sz="1000" dirty="0">
                <a:solidFill>
                  <a:srgbClr val="FF0000"/>
                </a:solidFill>
              </a:rPr>
              <a:t>Aug 1973</a:t>
            </a:r>
          </a:p>
        </p:txBody>
      </p:sp>
      <p:sp>
        <p:nvSpPr>
          <p:cNvPr id="21" name="TextBox 20"/>
          <p:cNvSpPr txBox="1"/>
          <p:nvPr/>
        </p:nvSpPr>
        <p:spPr>
          <a:xfrm>
            <a:off x="8955634" y="1339716"/>
            <a:ext cx="481263" cy="400110"/>
          </a:xfrm>
          <a:prstGeom prst="rect">
            <a:avLst/>
          </a:prstGeom>
          <a:noFill/>
        </p:spPr>
        <p:txBody>
          <a:bodyPr wrap="square" rtlCol="0">
            <a:spAutoFit/>
          </a:bodyPr>
          <a:lstStyle/>
          <a:p>
            <a:r>
              <a:rPr lang="en-GB" sz="1000" dirty="0">
                <a:solidFill>
                  <a:srgbClr val="FF0000"/>
                </a:solidFill>
              </a:rPr>
              <a:t>Feb 2011</a:t>
            </a:r>
          </a:p>
        </p:txBody>
      </p:sp>
      <p:sp>
        <p:nvSpPr>
          <p:cNvPr id="22" name="TextBox 21"/>
          <p:cNvSpPr txBox="1"/>
          <p:nvPr/>
        </p:nvSpPr>
        <p:spPr>
          <a:xfrm>
            <a:off x="10255927" y="1338303"/>
            <a:ext cx="481263" cy="400110"/>
          </a:xfrm>
          <a:prstGeom prst="rect">
            <a:avLst/>
          </a:prstGeom>
          <a:noFill/>
        </p:spPr>
        <p:txBody>
          <a:bodyPr wrap="square" rtlCol="0">
            <a:spAutoFit/>
          </a:bodyPr>
          <a:lstStyle/>
          <a:p>
            <a:r>
              <a:rPr lang="en-GB" sz="1000" dirty="0">
                <a:solidFill>
                  <a:srgbClr val="FF0000"/>
                </a:solidFill>
              </a:rPr>
              <a:t>Dec 2015</a:t>
            </a:r>
          </a:p>
        </p:txBody>
      </p:sp>
      <p:sp>
        <p:nvSpPr>
          <p:cNvPr id="23" name="TextBox 22"/>
          <p:cNvSpPr txBox="1"/>
          <p:nvPr/>
        </p:nvSpPr>
        <p:spPr>
          <a:xfrm>
            <a:off x="7445616" y="1338303"/>
            <a:ext cx="456814" cy="400110"/>
          </a:xfrm>
          <a:prstGeom prst="rect">
            <a:avLst/>
          </a:prstGeom>
          <a:noFill/>
        </p:spPr>
        <p:txBody>
          <a:bodyPr wrap="square" rtlCol="0">
            <a:spAutoFit/>
          </a:bodyPr>
          <a:lstStyle/>
          <a:p>
            <a:r>
              <a:rPr lang="en-GB" sz="1000" dirty="0">
                <a:solidFill>
                  <a:srgbClr val="FF0000"/>
                </a:solidFill>
              </a:rPr>
              <a:t>Feb 2002</a:t>
            </a:r>
          </a:p>
        </p:txBody>
      </p:sp>
      <p:sp>
        <p:nvSpPr>
          <p:cNvPr id="24" name="TextBox 23"/>
          <p:cNvSpPr txBox="1"/>
          <p:nvPr/>
        </p:nvSpPr>
        <p:spPr>
          <a:xfrm>
            <a:off x="7052437" y="1338303"/>
            <a:ext cx="481263" cy="400110"/>
          </a:xfrm>
          <a:prstGeom prst="rect">
            <a:avLst/>
          </a:prstGeom>
          <a:noFill/>
        </p:spPr>
        <p:txBody>
          <a:bodyPr wrap="square" rtlCol="0">
            <a:spAutoFit/>
          </a:bodyPr>
          <a:lstStyle/>
          <a:p>
            <a:r>
              <a:rPr lang="en-GB" sz="1000" dirty="0">
                <a:solidFill>
                  <a:srgbClr val="FF0000"/>
                </a:solidFill>
              </a:rPr>
              <a:t>Oct 2000</a:t>
            </a:r>
          </a:p>
        </p:txBody>
      </p:sp>
    </p:spTree>
    <p:extLst>
      <p:ext uri="{BB962C8B-B14F-4D97-AF65-F5344CB8AC3E}">
        <p14:creationId xmlns:p14="http://schemas.microsoft.com/office/powerpoint/2010/main" val="459555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1211" y="92279"/>
            <a:ext cx="4991803" cy="892552"/>
          </a:xfrm>
          <a:prstGeom prst="rect">
            <a:avLst/>
          </a:prstGeom>
          <a:noFill/>
        </p:spPr>
        <p:txBody>
          <a:bodyPr wrap="square" rtlCol="0">
            <a:spAutoFit/>
          </a:bodyPr>
          <a:lstStyle/>
          <a:p>
            <a:r>
              <a:rPr lang="en-GB" sz="3200" dirty="0"/>
              <a:t>Severn at </a:t>
            </a:r>
            <a:r>
              <a:rPr lang="en-GB" sz="3200" dirty="0" err="1"/>
              <a:t>Abermule</a:t>
            </a:r>
            <a:r>
              <a:rPr lang="en-GB" sz="3200" dirty="0"/>
              <a:t> </a:t>
            </a:r>
          </a:p>
          <a:p>
            <a:r>
              <a:rPr lang="en-GB" sz="2000" dirty="0"/>
              <a:t>Annual peak flow data  </a:t>
            </a:r>
            <a:r>
              <a:rPr lang="en-GB" sz="800" dirty="0"/>
              <a:t>https://nrfa.ceh.ac.uk/data/station/peakflow/54014 </a:t>
            </a:r>
          </a:p>
        </p:txBody>
      </p:sp>
      <p:pic>
        <p:nvPicPr>
          <p:cNvPr id="3" name="Picture 2"/>
          <p:cNvPicPr>
            <a:picLocks noChangeAspect="1"/>
          </p:cNvPicPr>
          <p:nvPr/>
        </p:nvPicPr>
        <p:blipFill rotWithShape="1">
          <a:blip r:embed="rId2"/>
          <a:srcRect l="9495" t="24221" r="11789" b="11926"/>
          <a:stretch/>
        </p:blipFill>
        <p:spPr>
          <a:xfrm>
            <a:off x="183272" y="1216404"/>
            <a:ext cx="11637750" cy="5310231"/>
          </a:xfrm>
          <a:prstGeom prst="rect">
            <a:avLst/>
          </a:prstGeom>
        </p:spPr>
      </p:pic>
      <p:sp>
        <p:nvSpPr>
          <p:cNvPr id="10" name="TextBox 9"/>
          <p:cNvSpPr txBox="1"/>
          <p:nvPr/>
        </p:nvSpPr>
        <p:spPr>
          <a:xfrm>
            <a:off x="748111" y="1404032"/>
            <a:ext cx="481263" cy="400110"/>
          </a:xfrm>
          <a:prstGeom prst="rect">
            <a:avLst/>
          </a:prstGeom>
          <a:noFill/>
        </p:spPr>
        <p:txBody>
          <a:bodyPr wrap="square" rtlCol="0">
            <a:spAutoFit/>
          </a:bodyPr>
          <a:lstStyle/>
          <a:p>
            <a:r>
              <a:rPr lang="en-GB" sz="1000" dirty="0">
                <a:solidFill>
                  <a:srgbClr val="FF0000"/>
                </a:solidFill>
              </a:rPr>
              <a:t>Dec 1960</a:t>
            </a:r>
          </a:p>
        </p:txBody>
      </p:sp>
      <p:sp>
        <p:nvSpPr>
          <p:cNvPr id="11" name="TextBox 10"/>
          <p:cNvSpPr txBox="1"/>
          <p:nvPr/>
        </p:nvSpPr>
        <p:spPr>
          <a:xfrm>
            <a:off x="1312950" y="1404032"/>
            <a:ext cx="481263" cy="400110"/>
          </a:xfrm>
          <a:prstGeom prst="rect">
            <a:avLst/>
          </a:prstGeom>
          <a:noFill/>
        </p:spPr>
        <p:txBody>
          <a:bodyPr wrap="square" rtlCol="0">
            <a:spAutoFit/>
          </a:bodyPr>
          <a:lstStyle/>
          <a:p>
            <a:r>
              <a:rPr lang="en-GB" sz="1000" dirty="0">
                <a:solidFill>
                  <a:srgbClr val="FF0000"/>
                </a:solidFill>
              </a:rPr>
              <a:t>Dec 1964</a:t>
            </a:r>
          </a:p>
        </p:txBody>
      </p:sp>
      <p:sp>
        <p:nvSpPr>
          <p:cNvPr id="12" name="TextBox 11"/>
          <p:cNvSpPr txBox="1"/>
          <p:nvPr/>
        </p:nvSpPr>
        <p:spPr>
          <a:xfrm>
            <a:off x="7483072" y="1404032"/>
            <a:ext cx="481263" cy="400110"/>
          </a:xfrm>
          <a:prstGeom prst="rect">
            <a:avLst/>
          </a:prstGeom>
          <a:noFill/>
        </p:spPr>
        <p:txBody>
          <a:bodyPr wrap="square" rtlCol="0">
            <a:spAutoFit/>
          </a:bodyPr>
          <a:lstStyle/>
          <a:p>
            <a:r>
              <a:rPr lang="en-GB" sz="1000" dirty="0">
                <a:solidFill>
                  <a:srgbClr val="FF0000"/>
                </a:solidFill>
              </a:rPr>
              <a:t>Oct 1998</a:t>
            </a:r>
          </a:p>
        </p:txBody>
      </p:sp>
      <p:sp>
        <p:nvSpPr>
          <p:cNvPr id="18" name="TextBox 17"/>
          <p:cNvSpPr txBox="1"/>
          <p:nvPr/>
        </p:nvSpPr>
        <p:spPr>
          <a:xfrm>
            <a:off x="1683630" y="1404032"/>
            <a:ext cx="481263" cy="400110"/>
          </a:xfrm>
          <a:prstGeom prst="rect">
            <a:avLst/>
          </a:prstGeom>
          <a:noFill/>
        </p:spPr>
        <p:txBody>
          <a:bodyPr wrap="square" rtlCol="0">
            <a:spAutoFit/>
          </a:bodyPr>
          <a:lstStyle/>
          <a:p>
            <a:r>
              <a:rPr lang="en-GB" sz="1000" dirty="0">
                <a:solidFill>
                  <a:srgbClr val="FF0000"/>
                </a:solidFill>
              </a:rPr>
              <a:t>Dec 1965</a:t>
            </a:r>
          </a:p>
        </p:txBody>
      </p:sp>
      <p:sp>
        <p:nvSpPr>
          <p:cNvPr id="19" name="TextBox 18"/>
          <p:cNvSpPr txBox="1"/>
          <p:nvPr/>
        </p:nvSpPr>
        <p:spPr>
          <a:xfrm>
            <a:off x="10486331" y="1404032"/>
            <a:ext cx="481263" cy="400110"/>
          </a:xfrm>
          <a:prstGeom prst="rect">
            <a:avLst/>
          </a:prstGeom>
          <a:noFill/>
        </p:spPr>
        <p:txBody>
          <a:bodyPr wrap="square" rtlCol="0">
            <a:spAutoFit/>
          </a:bodyPr>
          <a:lstStyle/>
          <a:p>
            <a:r>
              <a:rPr lang="en-GB" sz="1000" dirty="0">
                <a:solidFill>
                  <a:srgbClr val="FF0000"/>
                </a:solidFill>
              </a:rPr>
              <a:t>Nov 2015</a:t>
            </a:r>
          </a:p>
        </p:txBody>
      </p:sp>
    </p:spTree>
    <p:extLst>
      <p:ext uri="{BB962C8B-B14F-4D97-AF65-F5344CB8AC3E}">
        <p14:creationId xmlns:p14="http://schemas.microsoft.com/office/powerpoint/2010/main" val="1863201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496" t="18349" r="12064" b="17309"/>
          <a:stretch/>
        </p:blipFill>
        <p:spPr>
          <a:xfrm>
            <a:off x="230426" y="830510"/>
            <a:ext cx="11817949" cy="5452844"/>
          </a:xfrm>
          <a:prstGeom prst="rect">
            <a:avLst/>
          </a:prstGeom>
        </p:spPr>
      </p:pic>
      <p:sp>
        <p:nvSpPr>
          <p:cNvPr id="5" name="TextBox 4"/>
          <p:cNvSpPr txBox="1"/>
          <p:nvPr/>
        </p:nvSpPr>
        <p:spPr>
          <a:xfrm>
            <a:off x="3191211" y="92279"/>
            <a:ext cx="4991803" cy="892552"/>
          </a:xfrm>
          <a:prstGeom prst="rect">
            <a:avLst/>
          </a:prstGeom>
          <a:noFill/>
        </p:spPr>
        <p:txBody>
          <a:bodyPr wrap="square" rtlCol="0">
            <a:spAutoFit/>
          </a:bodyPr>
          <a:lstStyle/>
          <a:p>
            <a:r>
              <a:rPr lang="en-GB" sz="3200" dirty="0" err="1"/>
              <a:t>Montford</a:t>
            </a:r>
            <a:r>
              <a:rPr lang="en-GB" sz="3200" dirty="0"/>
              <a:t> is a pinch point </a:t>
            </a:r>
          </a:p>
          <a:p>
            <a:r>
              <a:rPr lang="en-GB" sz="2000" dirty="0"/>
              <a:t>Annual peak flow data  </a:t>
            </a:r>
            <a:r>
              <a:rPr lang="en-GB" sz="800" dirty="0"/>
              <a:t>https://nrfa.ceh.ac.uk/data/station/peakflow/54005 </a:t>
            </a:r>
          </a:p>
        </p:txBody>
      </p:sp>
      <p:sp>
        <p:nvSpPr>
          <p:cNvPr id="6" name="TextBox 5"/>
          <p:cNvSpPr txBox="1"/>
          <p:nvPr/>
        </p:nvSpPr>
        <p:spPr>
          <a:xfrm>
            <a:off x="2159680" y="1095426"/>
            <a:ext cx="481263" cy="400110"/>
          </a:xfrm>
          <a:prstGeom prst="rect">
            <a:avLst/>
          </a:prstGeom>
          <a:noFill/>
        </p:spPr>
        <p:txBody>
          <a:bodyPr wrap="square" rtlCol="0">
            <a:spAutoFit/>
          </a:bodyPr>
          <a:lstStyle/>
          <a:p>
            <a:r>
              <a:rPr lang="en-GB" sz="1000" dirty="0">
                <a:solidFill>
                  <a:srgbClr val="FF0000"/>
                </a:solidFill>
              </a:rPr>
              <a:t>Dec 1960</a:t>
            </a:r>
          </a:p>
        </p:txBody>
      </p:sp>
      <p:sp>
        <p:nvSpPr>
          <p:cNvPr id="7" name="TextBox 6"/>
          <p:cNvSpPr txBox="1"/>
          <p:nvPr/>
        </p:nvSpPr>
        <p:spPr>
          <a:xfrm>
            <a:off x="2709948" y="1095426"/>
            <a:ext cx="481263" cy="400110"/>
          </a:xfrm>
          <a:prstGeom prst="rect">
            <a:avLst/>
          </a:prstGeom>
          <a:noFill/>
        </p:spPr>
        <p:txBody>
          <a:bodyPr wrap="square" rtlCol="0">
            <a:spAutoFit/>
          </a:bodyPr>
          <a:lstStyle/>
          <a:p>
            <a:r>
              <a:rPr lang="en-GB" sz="1000" dirty="0">
                <a:solidFill>
                  <a:srgbClr val="FF0000"/>
                </a:solidFill>
              </a:rPr>
              <a:t>Dec 1964</a:t>
            </a:r>
          </a:p>
        </p:txBody>
      </p:sp>
      <p:sp>
        <p:nvSpPr>
          <p:cNvPr id="8" name="TextBox 7"/>
          <p:cNvSpPr txBox="1"/>
          <p:nvPr/>
        </p:nvSpPr>
        <p:spPr>
          <a:xfrm>
            <a:off x="3019584" y="1095426"/>
            <a:ext cx="481263" cy="400110"/>
          </a:xfrm>
          <a:prstGeom prst="rect">
            <a:avLst/>
          </a:prstGeom>
          <a:noFill/>
        </p:spPr>
        <p:txBody>
          <a:bodyPr wrap="square" rtlCol="0">
            <a:spAutoFit/>
          </a:bodyPr>
          <a:lstStyle/>
          <a:p>
            <a:r>
              <a:rPr lang="en-GB" sz="1000" dirty="0">
                <a:solidFill>
                  <a:srgbClr val="FF0000"/>
                </a:solidFill>
              </a:rPr>
              <a:t>Dec 1965</a:t>
            </a:r>
          </a:p>
        </p:txBody>
      </p:sp>
      <p:sp>
        <p:nvSpPr>
          <p:cNvPr id="9" name="TextBox 8"/>
          <p:cNvSpPr txBox="1"/>
          <p:nvPr/>
        </p:nvSpPr>
        <p:spPr>
          <a:xfrm>
            <a:off x="7946419" y="1095433"/>
            <a:ext cx="473189" cy="40010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dirty="0">
                <a:solidFill>
                  <a:srgbClr val="FF0000"/>
                </a:solidFill>
              </a:rPr>
              <a:t>Oct 1998</a:t>
            </a:r>
          </a:p>
        </p:txBody>
      </p:sp>
      <p:sp>
        <p:nvSpPr>
          <p:cNvPr id="10" name="TextBox 8"/>
          <p:cNvSpPr txBox="1"/>
          <p:nvPr/>
        </p:nvSpPr>
        <p:spPr>
          <a:xfrm>
            <a:off x="8552272" y="1095426"/>
            <a:ext cx="47318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dirty="0">
                <a:solidFill>
                  <a:srgbClr val="FF0000"/>
                </a:solidFill>
              </a:rPr>
              <a:t>Oct 2000</a:t>
            </a:r>
          </a:p>
        </p:txBody>
      </p:sp>
      <p:sp>
        <p:nvSpPr>
          <p:cNvPr id="11" name="TextBox 8"/>
          <p:cNvSpPr txBox="1"/>
          <p:nvPr/>
        </p:nvSpPr>
        <p:spPr>
          <a:xfrm>
            <a:off x="11236749" y="1095426"/>
            <a:ext cx="473189"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dirty="0">
                <a:solidFill>
                  <a:srgbClr val="FF0000"/>
                </a:solidFill>
              </a:rPr>
              <a:t>Feb 2020</a:t>
            </a:r>
          </a:p>
        </p:txBody>
      </p:sp>
      <p:sp>
        <p:nvSpPr>
          <p:cNvPr id="12" name="TextBox 8"/>
          <p:cNvSpPr txBox="1"/>
          <p:nvPr/>
        </p:nvSpPr>
        <p:spPr>
          <a:xfrm>
            <a:off x="8921504" y="1095426"/>
            <a:ext cx="473242"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dirty="0">
                <a:solidFill>
                  <a:srgbClr val="FF0000"/>
                </a:solidFill>
              </a:rPr>
              <a:t>Feb 2002</a:t>
            </a:r>
          </a:p>
        </p:txBody>
      </p:sp>
    </p:spTree>
    <p:extLst>
      <p:ext uri="{BB962C8B-B14F-4D97-AF65-F5344CB8AC3E}">
        <p14:creationId xmlns:p14="http://schemas.microsoft.com/office/powerpoint/2010/main" val="123789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GB" sz="8000" dirty="0"/>
              <a:t>Flooding</a:t>
            </a:r>
          </a:p>
          <a:p>
            <a:pPr marL="0" indent="0" algn="ctr">
              <a:buNone/>
            </a:pPr>
            <a:r>
              <a:rPr lang="en-GB" sz="8000" dirty="0"/>
              <a:t>2020 and 2021</a:t>
            </a:r>
          </a:p>
        </p:txBody>
      </p:sp>
    </p:spTree>
    <p:extLst>
      <p:ext uri="{BB962C8B-B14F-4D97-AF65-F5344CB8AC3E}">
        <p14:creationId xmlns:p14="http://schemas.microsoft.com/office/powerpoint/2010/main" val="1219217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836" t="28132" r="20887" b="44709"/>
          <a:stretch/>
        </p:blipFill>
        <p:spPr bwMode="auto">
          <a:xfrm>
            <a:off x="1700347" y="903162"/>
            <a:ext cx="9462052" cy="2683566"/>
          </a:xfrm>
          <a:prstGeom prst="rect">
            <a:avLst/>
          </a:prstGeom>
          <a:ln w="19050">
            <a:solidFill>
              <a:schemeClr val="tx1"/>
            </a:solidFill>
          </a:ln>
          <a:extLst>
            <a:ext uri="{53640926-AAD7-44D8-BBD7-CCE9431645EC}">
              <a14:shadowObscured xmlns:a14="http://schemas.microsoft.com/office/drawing/2010/main"/>
            </a:ext>
          </a:extLst>
        </p:spPr>
      </p:pic>
      <p:sp>
        <p:nvSpPr>
          <p:cNvPr id="6" name="TextBox 5"/>
          <p:cNvSpPr txBox="1"/>
          <p:nvPr/>
        </p:nvSpPr>
        <p:spPr>
          <a:xfrm>
            <a:off x="1989337" y="70074"/>
            <a:ext cx="8884072" cy="769441"/>
          </a:xfrm>
          <a:prstGeom prst="rect">
            <a:avLst/>
          </a:prstGeom>
          <a:noFill/>
        </p:spPr>
        <p:txBody>
          <a:bodyPr wrap="square" rtlCol="0">
            <a:spAutoFit/>
          </a:bodyPr>
          <a:lstStyle/>
          <a:p>
            <a:r>
              <a:rPr lang="en-GB" sz="3200" dirty="0" err="1"/>
              <a:t>Montford</a:t>
            </a:r>
            <a:r>
              <a:rPr lang="en-GB" sz="3200" dirty="0"/>
              <a:t> again – last 12 months levels and flows</a:t>
            </a:r>
          </a:p>
          <a:p>
            <a:r>
              <a:rPr lang="en-GB" sz="1200" dirty="0"/>
              <a:t>https://floodassist.co.uk/river-data/gauges/shropshire</a:t>
            </a:r>
          </a:p>
        </p:txBody>
      </p:sp>
      <p:pic>
        <p:nvPicPr>
          <p:cNvPr id="7" name="Picture 6"/>
          <p:cNvPicPr/>
          <p:nvPr/>
        </p:nvPicPr>
        <p:blipFill rotWithShape="1">
          <a:blip r:embed="rId3"/>
          <a:srcRect l="20621" t="40309" r="21343" b="33243"/>
          <a:stretch/>
        </p:blipFill>
        <p:spPr bwMode="auto">
          <a:xfrm>
            <a:off x="1700347" y="3737114"/>
            <a:ext cx="9462052" cy="2743200"/>
          </a:xfrm>
          <a:prstGeom prst="rect">
            <a:avLst/>
          </a:prstGeom>
          <a:ln w="19050">
            <a:solidFill>
              <a:schemeClr val="tx1"/>
            </a:solidFill>
          </a:ln>
          <a:extLst>
            <a:ext uri="{53640926-AAD7-44D8-BBD7-CCE9431645EC}">
              <a14:shadowObscured xmlns:a14="http://schemas.microsoft.com/office/drawing/2010/main"/>
            </a:ext>
          </a:extLst>
        </p:spPr>
      </p:pic>
      <p:sp>
        <p:nvSpPr>
          <p:cNvPr id="8" name="TextBox 7"/>
          <p:cNvSpPr txBox="1"/>
          <p:nvPr/>
        </p:nvSpPr>
        <p:spPr>
          <a:xfrm>
            <a:off x="367748" y="903162"/>
            <a:ext cx="1162878" cy="461665"/>
          </a:xfrm>
          <a:prstGeom prst="rect">
            <a:avLst/>
          </a:prstGeom>
          <a:noFill/>
        </p:spPr>
        <p:txBody>
          <a:bodyPr wrap="square" rtlCol="0">
            <a:spAutoFit/>
          </a:bodyPr>
          <a:lstStyle/>
          <a:p>
            <a:r>
              <a:rPr lang="en-GB" sz="2400" b="1" dirty="0"/>
              <a:t>Levels</a:t>
            </a:r>
          </a:p>
        </p:txBody>
      </p:sp>
      <p:sp>
        <p:nvSpPr>
          <p:cNvPr id="9" name="TextBox 8"/>
          <p:cNvSpPr txBox="1"/>
          <p:nvPr/>
        </p:nvSpPr>
        <p:spPr>
          <a:xfrm>
            <a:off x="367748" y="3737114"/>
            <a:ext cx="1162878" cy="830997"/>
          </a:xfrm>
          <a:prstGeom prst="rect">
            <a:avLst/>
          </a:prstGeom>
          <a:noFill/>
        </p:spPr>
        <p:txBody>
          <a:bodyPr wrap="square" rtlCol="0">
            <a:spAutoFit/>
          </a:bodyPr>
          <a:lstStyle/>
          <a:p>
            <a:r>
              <a:rPr lang="en-GB" sz="2400" b="1" dirty="0"/>
              <a:t>Flows</a:t>
            </a:r>
          </a:p>
          <a:p>
            <a:r>
              <a:rPr lang="en-GB" sz="2400" b="1" dirty="0"/>
              <a:t>Ml/d</a:t>
            </a:r>
          </a:p>
        </p:txBody>
      </p:sp>
    </p:spTree>
    <p:extLst>
      <p:ext uri="{BB962C8B-B14F-4D97-AF65-F5344CB8AC3E}">
        <p14:creationId xmlns:p14="http://schemas.microsoft.com/office/powerpoint/2010/main" val="2062773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838200" y="1177084"/>
            <a:ext cx="10539813" cy="33163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2" name="Rectangle 1"/>
          <p:cNvSpPr/>
          <p:nvPr/>
        </p:nvSpPr>
        <p:spPr>
          <a:xfrm>
            <a:off x="849549" y="791743"/>
            <a:ext cx="7751802" cy="461665"/>
          </a:xfrm>
          <a:prstGeom prst="rect">
            <a:avLst/>
          </a:prstGeom>
        </p:spPr>
        <p:txBody>
          <a:bodyPr wrap="none">
            <a:spAutoFit/>
          </a:bodyPr>
          <a:lstStyle/>
          <a:p>
            <a:r>
              <a:rPr lang="en-GB" sz="2400" i="1" dirty="0">
                <a:solidFill>
                  <a:srgbClr val="0070C0"/>
                </a:solidFill>
              </a:rPr>
              <a:t>A precise system of mutually dependent </a:t>
            </a:r>
            <a:r>
              <a:rPr lang="en-GB" sz="2400" i="1" dirty="0" err="1">
                <a:solidFill>
                  <a:srgbClr val="0070C0"/>
                </a:solidFill>
              </a:rPr>
              <a:t>argaes</a:t>
            </a:r>
            <a:r>
              <a:rPr lang="en-GB" sz="2400" i="1" dirty="0">
                <a:solidFill>
                  <a:srgbClr val="0070C0"/>
                </a:solidFill>
              </a:rPr>
              <a:t> (flood banks)</a:t>
            </a:r>
            <a:endParaRPr lang="en-GB" sz="2400" i="1" dirty="0"/>
          </a:p>
        </p:txBody>
      </p:sp>
      <p:sp>
        <p:nvSpPr>
          <p:cNvPr id="9" name="Rectangle 8"/>
          <p:cNvSpPr/>
          <p:nvPr/>
        </p:nvSpPr>
        <p:spPr>
          <a:xfrm>
            <a:off x="849549" y="1539314"/>
            <a:ext cx="10891736" cy="2740237"/>
          </a:xfrm>
          <a:prstGeom prst="rect">
            <a:avLst/>
          </a:prstGeom>
        </p:spPr>
        <p:txBody>
          <a:bodyPr wrap="square">
            <a:spAutoFit/>
          </a:bodyPr>
          <a:lstStyle/>
          <a:p>
            <a:pPr>
              <a:lnSpc>
                <a:spcPct val="107000"/>
              </a:lnSpc>
              <a:spcBef>
                <a:spcPts val="600"/>
              </a:spcBef>
              <a:spcAft>
                <a:spcPts val="0"/>
              </a:spcAft>
            </a:pPr>
            <a:r>
              <a:rPr lang="en-GB"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experience of the flooding Severn extends over centuries. I believe that the embankments along either side of the river were started in early Norman times. They are put well back from the river, but, of course, the river keeps changing its course, moving nearer to one and further from the other. So far as we know, an effort was made to repair them and put them right in Tudor times, again in Cromwellian times and, last of all, at the end of the eighteenth century and the beginning of the nineteenth century [Thomas Telford involved]. The embankment has fallen into a sad state of repair. Very often, gaps have been made, and these add to the trouble. When the river rises, the water goes through a gap and then, of course, it cannot return to the river itself because the embankment stands between it and the ordinary river bed.</a:t>
            </a:r>
            <a:endParaRPr lang="en-GB" sz="1600" i="1" dirty="0">
              <a:latin typeface="Calibri" panose="020F0502020204030204" pitchFamily="34" charset="0"/>
              <a:ea typeface="Calibri" panose="020F0502020204030204" pitchFamily="34" charset="0"/>
              <a:cs typeface="Times New Roman" panose="02020603050405020304" pitchFamily="18" charset="0"/>
            </a:endParaRPr>
          </a:p>
          <a:p>
            <a:r>
              <a:rPr lang="en-GB" i="1" dirty="0">
                <a:solidFill>
                  <a:srgbClr val="000000"/>
                </a:solidFill>
                <a:latin typeface="Calibri" panose="020F0502020204030204" pitchFamily="34" charset="0"/>
                <a:ea typeface="Times New Roman" panose="02020603050405020304" pitchFamily="18" charset="0"/>
              </a:rPr>
              <a:t>The first thing I ask is that a survey be made of the embankments to see what is needed and to put matters right. </a:t>
            </a:r>
            <a:endParaRPr lang="en-GB" i="1" dirty="0"/>
          </a:p>
        </p:txBody>
      </p:sp>
      <p:sp>
        <p:nvSpPr>
          <p:cNvPr id="5" name="Rectangle 4"/>
          <p:cNvSpPr/>
          <p:nvPr/>
        </p:nvSpPr>
        <p:spPr>
          <a:xfrm>
            <a:off x="849549" y="1253408"/>
            <a:ext cx="8335617" cy="369332"/>
          </a:xfrm>
          <a:prstGeom prst="rect">
            <a:avLst/>
          </a:prstGeom>
        </p:spPr>
        <p:txBody>
          <a:bodyPr wrap="square">
            <a:spAutoFit/>
          </a:bodyPr>
          <a:lstStyle/>
          <a:p>
            <a:r>
              <a:rPr lang="en-GB" b="1" dirty="0"/>
              <a:t>Clement Davies again (15 December 1960 debate on flooding)</a:t>
            </a:r>
          </a:p>
        </p:txBody>
      </p:sp>
      <p:sp>
        <p:nvSpPr>
          <p:cNvPr id="6" name="Rectangle 5"/>
          <p:cNvSpPr/>
          <p:nvPr/>
        </p:nvSpPr>
        <p:spPr>
          <a:xfrm>
            <a:off x="838200" y="235151"/>
            <a:ext cx="3827779" cy="523220"/>
          </a:xfrm>
          <a:prstGeom prst="rect">
            <a:avLst/>
          </a:prstGeom>
        </p:spPr>
        <p:txBody>
          <a:bodyPr wrap="none">
            <a:spAutoFit/>
          </a:bodyPr>
          <a:lstStyle/>
          <a:p>
            <a:r>
              <a:rPr lang="en-GB" sz="2800" b="1" dirty="0"/>
              <a:t>The </a:t>
            </a:r>
            <a:r>
              <a:rPr lang="en-GB" sz="2800" b="1" dirty="0" err="1"/>
              <a:t>argaes</a:t>
            </a:r>
            <a:r>
              <a:rPr lang="en-GB" sz="2800" b="1" dirty="0"/>
              <a:t> (flood banks)</a:t>
            </a:r>
          </a:p>
        </p:txBody>
      </p:sp>
      <p:sp>
        <p:nvSpPr>
          <p:cNvPr id="7" name="Content Placeholder 2"/>
          <p:cNvSpPr txBox="1">
            <a:spLocks/>
          </p:cNvSpPr>
          <p:nvPr/>
        </p:nvSpPr>
        <p:spPr>
          <a:xfrm>
            <a:off x="990600" y="1329484"/>
            <a:ext cx="10539813" cy="33163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Rectangle 9"/>
          <p:cNvSpPr/>
          <p:nvPr/>
        </p:nvSpPr>
        <p:spPr>
          <a:xfrm>
            <a:off x="849549" y="5757870"/>
            <a:ext cx="10528464" cy="646331"/>
          </a:xfrm>
          <a:prstGeom prst="rect">
            <a:avLst/>
          </a:prstGeom>
        </p:spPr>
        <p:txBody>
          <a:bodyPr wrap="square">
            <a:spAutoFit/>
          </a:bodyPr>
          <a:lstStyle/>
          <a:p>
            <a:r>
              <a:rPr lang="en-GB" b="1" dirty="0"/>
              <a:t>Much has been done subsequent to the 1960s, changing levels, alignments and widths, but survey work and putting matters right is an ongoing request.  A map of the </a:t>
            </a:r>
            <a:r>
              <a:rPr lang="en-GB" b="1" dirty="0" err="1"/>
              <a:t>argaes</a:t>
            </a:r>
            <a:r>
              <a:rPr lang="en-GB" b="1" dirty="0"/>
              <a:t> would be useful too.</a:t>
            </a:r>
          </a:p>
        </p:txBody>
      </p:sp>
      <p:sp>
        <p:nvSpPr>
          <p:cNvPr id="4" name="Rectangle 3"/>
          <p:cNvSpPr/>
          <p:nvPr/>
        </p:nvSpPr>
        <p:spPr>
          <a:xfrm>
            <a:off x="838200" y="4344111"/>
            <a:ext cx="10680865" cy="923330"/>
          </a:xfrm>
          <a:prstGeom prst="rect">
            <a:avLst/>
          </a:prstGeom>
        </p:spPr>
        <p:txBody>
          <a:bodyPr wrap="square">
            <a:spAutoFit/>
          </a:bodyPr>
          <a:lstStyle/>
          <a:p>
            <a:r>
              <a:rPr lang="en-GB" dirty="0">
                <a:solidFill>
                  <a:srgbClr val="201F1E"/>
                </a:solidFill>
              </a:rPr>
              <a:t>The </a:t>
            </a:r>
            <a:r>
              <a:rPr lang="en-GB" dirty="0" err="1">
                <a:solidFill>
                  <a:srgbClr val="201F1E"/>
                </a:solidFill>
              </a:rPr>
              <a:t>argaes</a:t>
            </a:r>
            <a:r>
              <a:rPr lang="en-GB" dirty="0">
                <a:solidFill>
                  <a:srgbClr val="201F1E"/>
                </a:solidFill>
              </a:rPr>
              <a:t> have been built mostly along the higher ground fairly close to the river channel. </a:t>
            </a:r>
            <a:r>
              <a:rPr lang="en-GB" dirty="0"/>
              <a:t>High volumes of out channel flood flow are carried between the </a:t>
            </a:r>
            <a:r>
              <a:rPr lang="en-GB" dirty="0" err="1"/>
              <a:t>argaes</a:t>
            </a:r>
            <a:r>
              <a:rPr lang="en-GB" dirty="0"/>
              <a:t>. The empty flood plain beyond them must be ready to receive  the water which will overtop them when the overwhelming  flood events occur.</a:t>
            </a:r>
          </a:p>
        </p:txBody>
      </p:sp>
      <p:sp>
        <p:nvSpPr>
          <p:cNvPr id="11" name="Rectangle 10"/>
          <p:cNvSpPr/>
          <p:nvPr/>
        </p:nvSpPr>
        <p:spPr>
          <a:xfrm>
            <a:off x="843420" y="5267441"/>
            <a:ext cx="10680865" cy="369332"/>
          </a:xfrm>
          <a:prstGeom prst="rect">
            <a:avLst/>
          </a:prstGeom>
        </p:spPr>
        <p:txBody>
          <a:bodyPr wrap="square">
            <a:spAutoFit/>
          </a:bodyPr>
          <a:lstStyle/>
          <a:p>
            <a:r>
              <a:rPr lang="en-GB" dirty="0"/>
              <a:t>Other structures, for instance the old railway embankment, also affect the flow of the flood waters.</a:t>
            </a:r>
          </a:p>
        </p:txBody>
      </p:sp>
    </p:spTree>
    <p:extLst>
      <p:ext uri="{BB962C8B-B14F-4D97-AF65-F5344CB8AC3E}">
        <p14:creationId xmlns:p14="http://schemas.microsoft.com/office/powerpoint/2010/main" val="2500150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169" y="6295612"/>
            <a:ext cx="11678017" cy="369332"/>
          </a:xfrm>
          <a:prstGeom prst="rect">
            <a:avLst/>
          </a:prstGeom>
          <a:noFill/>
        </p:spPr>
        <p:txBody>
          <a:bodyPr wrap="square" rtlCol="0">
            <a:spAutoFit/>
          </a:bodyPr>
          <a:lstStyle/>
          <a:p>
            <a:r>
              <a:rPr lang="en-GB" dirty="0"/>
              <a:t>Water spilling over </a:t>
            </a:r>
            <a:r>
              <a:rPr lang="en-GB" dirty="0" err="1"/>
              <a:t>argae</a:t>
            </a:r>
            <a:r>
              <a:rPr lang="en-GB" dirty="0"/>
              <a:t> immediately south of </a:t>
            </a:r>
            <a:r>
              <a:rPr lang="en-GB" dirty="0" err="1"/>
              <a:t>Melverley</a:t>
            </a:r>
            <a:r>
              <a:rPr lang="en-GB" dirty="0"/>
              <a:t> Bridge, just south of Severn/Vyrnwy confluence, January 2021</a:t>
            </a:r>
          </a:p>
        </p:txBody>
      </p:sp>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524" y="117448"/>
            <a:ext cx="8019872" cy="601490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228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235151"/>
            <a:ext cx="1661480" cy="523220"/>
          </a:xfrm>
          <a:prstGeom prst="rect">
            <a:avLst/>
          </a:prstGeom>
        </p:spPr>
        <p:txBody>
          <a:bodyPr wrap="none">
            <a:spAutoFit/>
          </a:bodyPr>
          <a:lstStyle/>
          <a:p>
            <a:r>
              <a:rPr lang="en-GB" sz="2800" b="1" dirty="0"/>
              <a:t>The doors</a:t>
            </a:r>
          </a:p>
        </p:txBody>
      </p:sp>
      <p:sp>
        <p:nvSpPr>
          <p:cNvPr id="7" name="Content Placeholder 2"/>
          <p:cNvSpPr txBox="1">
            <a:spLocks/>
          </p:cNvSpPr>
          <p:nvPr/>
        </p:nvSpPr>
        <p:spPr>
          <a:xfrm>
            <a:off x="990600" y="1329484"/>
            <a:ext cx="10539813" cy="33163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p>
        </p:txBody>
      </p:sp>
      <p:sp>
        <p:nvSpPr>
          <p:cNvPr id="10" name="Rectangle 9"/>
          <p:cNvSpPr/>
          <p:nvPr/>
        </p:nvSpPr>
        <p:spPr>
          <a:xfrm>
            <a:off x="838200" y="848972"/>
            <a:ext cx="10528464" cy="2585323"/>
          </a:xfrm>
          <a:prstGeom prst="rect">
            <a:avLst/>
          </a:prstGeom>
        </p:spPr>
        <p:txBody>
          <a:bodyPr wrap="square">
            <a:spAutoFit/>
          </a:bodyPr>
          <a:lstStyle/>
          <a:p>
            <a:pPr fontAlgn="base"/>
            <a:r>
              <a:rPr lang="en-GB" dirty="0"/>
              <a:t>The main rivers are fed by the smaller streams. The bank-full and out of channel floodwater has to be stopped from escaping  early, to avoid reducing the capacity and ability of the vast areas to absorb the volumes which follow. These river feeding streams are of course the drainage systems of the whole of our area and are continuously  flowing. </a:t>
            </a:r>
          </a:p>
          <a:p>
            <a:pPr fontAlgn="base"/>
            <a:r>
              <a:rPr lang="en-GB" dirty="0"/>
              <a:t>Over the years structures with flap doors have been fitted to all but a few of these streams.</a:t>
            </a:r>
          </a:p>
          <a:p>
            <a:pPr fontAlgn="base"/>
            <a:r>
              <a:rPr lang="en-GB" dirty="0"/>
              <a:t>These flap doors hang from the top, and shut tightly to stop the river water from leaving the main channel.  They remain shut under great pressure of water until the level of the main channel drops.</a:t>
            </a:r>
          </a:p>
          <a:p>
            <a:pPr fontAlgn="base"/>
            <a:r>
              <a:rPr lang="en-GB" dirty="0"/>
              <a:t>But the water carries on coming down the side stream and backs up.  It can be considerable and easily mistaken  for main river flood.</a:t>
            </a:r>
          </a:p>
        </p:txBody>
      </p:sp>
      <p:sp>
        <p:nvSpPr>
          <p:cNvPr id="13" name="Rectangle 12"/>
          <p:cNvSpPr/>
          <p:nvPr/>
        </p:nvSpPr>
        <p:spPr>
          <a:xfrm>
            <a:off x="6242036" y="6198796"/>
            <a:ext cx="5606253" cy="369332"/>
          </a:xfrm>
          <a:prstGeom prst="rect">
            <a:avLst/>
          </a:prstGeom>
        </p:spPr>
        <p:txBody>
          <a:bodyPr wrap="square">
            <a:spAutoFit/>
          </a:bodyPr>
          <a:lstStyle/>
          <a:p>
            <a:pPr fontAlgn="base"/>
            <a:r>
              <a:rPr lang="en-GB" dirty="0"/>
              <a:t>The New Weir Brook outfall ‘structure’ and gauges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1616" y="3226811"/>
            <a:ext cx="3958822" cy="2971985"/>
          </a:xfrm>
          <a:prstGeom prst="rect">
            <a:avLst/>
          </a:prstGeom>
          <a:ln w="19050">
            <a:solidFill>
              <a:schemeClr val="tx1"/>
            </a:solidFill>
          </a:ln>
        </p:spPr>
      </p:pic>
      <p:sp>
        <p:nvSpPr>
          <p:cNvPr id="8" name="Rectangle 7"/>
          <p:cNvSpPr/>
          <p:nvPr/>
        </p:nvSpPr>
        <p:spPr>
          <a:xfrm>
            <a:off x="838200" y="4005334"/>
            <a:ext cx="1192827" cy="523220"/>
          </a:xfrm>
          <a:prstGeom prst="rect">
            <a:avLst/>
          </a:prstGeom>
        </p:spPr>
        <p:txBody>
          <a:bodyPr wrap="none">
            <a:spAutoFit/>
          </a:bodyPr>
          <a:lstStyle/>
          <a:p>
            <a:r>
              <a:rPr lang="en-GB" sz="2800" b="1" dirty="0"/>
              <a:t>Pumps</a:t>
            </a:r>
          </a:p>
        </p:txBody>
      </p:sp>
      <p:sp>
        <p:nvSpPr>
          <p:cNvPr id="9" name="Rectangle 8"/>
          <p:cNvSpPr/>
          <p:nvPr/>
        </p:nvSpPr>
        <p:spPr>
          <a:xfrm>
            <a:off x="838200" y="4441228"/>
            <a:ext cx="4473102" cy="1477328"/>
          </a:xfrm>
          <a:prstGeom prst="rect">
            <a:avLst/>
          </a:prstGeom>
        </p:spPr>
        <p:txBody>
          <a:bodyPr wrap="square">
            <a:spAutoFit/>
          </a:bodyPr>
          <a:lstStyle/>
          <a:p>
            <a:pPr fontAlgn="base"/>
            <a:r>
              <a:rPr lang="en-GB" dirty="0"/>
              <a:t>On the Welsh side of the river system, pumps are used.  At the outfall to the </a:t>
            </a:r>
            <a:r>
              <a:rPr lang="en-GB" dirty="0" err="1"/>
              <a:t>Sarnwen</a:t>
            </a:r>
            <a:r>
              <a:rPr lang="en-GB" dirty="0"/>
              <a:t> Brook (opposite The Shores in </a:t>
            </a:r>
            <a:r>
              <a:rPr lang="en-GB" dirty="0" err="1"/>
              <a:t>Melverley</a:t>
            </a:r>
            <a:r>
              <a:rPr lang="en-GB" dirty="0"/>
              <a:t> parish), there are two pumps in operation, with a third in reserve</a:t>
            </a:r>
          </a:p>
        </p:txBody>
      </p:sp>
    </p:spTree>
    <p:extLst>
      <p:ext uri="{BB962C8B-B14F-4D97-AF65-F5344CB8AC3E}">
        <p14:creationId xmlns:p14="http://schemas.microsoft.com/office/powerpoint/2010/main" val="38858091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96" t="14312" r="24656" b="7156"/>
          <a:stretch/>
        </p:blipFill>
        <p:spPr>
          <a:xfrm>
            <a:off x="176169" y="427694"/>
            <a:ext cx="9017067" cy="6258332"/>
          </a:xfrm>
          <a:prstGeom prst="rect">
            <a:avLst/>
          </a:prstGeom>
        </p:spPr>
      </p:pic>
      <p:pic>
        <p:nvPicPr>
          <p:cNvPr id="5" name="Picture 4"/>
          <p:cNvPicPr>
            <a:picLocks noChangeAspect="1"/>
          </p:cNvPicPr>
          <p:nvPr/>
        </p:nvPicPr>
        <p:blipFill rotWithShape="1">
          <a:blip r:embed="rId3"/>
          <a:srcRect l="18165" t="17614" r="71926" b="37859"/>
          <a:stretch/>
        </p:blipFill>
        <p:spPr>
          <a:xfrm>
            <a:off x="10058402" y="2283890"/>
            <a:ext cx="1325460" cy="3350471"/>
          </a:xfrm>
          <a:prstGeom prst="rect">
            <a:avLst/>
          </a:prstGeom>
        </p:spPr>
      </p:pic>
      <p:pic>
        <p:nvPicPr>
          <p:cNvPr id="6" name="Picture 5"/>
          <p:cNvPicPr>
            <a:picLocks noChangeAspect="1"/>
          </p:cNvPicPr>
          <p:nvPr/>
        </p:nvPicPr>
        <p:blipFill rotWithShape="1">
          <a:blip r:embed="rId3"/>
          <a:srcRect l="31926" t="17492" r="56721" b="71744"/>
          <a:stretch/>
        </p:blipFill>
        <p:spPr>
          <a:xfrm>
            <a:off x="10058402" y="5634361"/>
            <a:ext cx="1543572" cy="823238"/>
          </a:xfrm>
          <a:prstGeom prst="rect">
            <a:avLst/>
          </a:prstGeom>
        </p:spPr>
      </p:pic>
      <p:sp>
        <p:nvSpPr>
          <p:cNvPr id="7" name="TextBox 6"/>
          <p:cNvSpPr txBox="1"/>
          <p:nvPr/>
        </p:nvSpPr>
        <p:spPr>
          <a:xfrm>
            <a:off x="176169" y="58723"/>
            <a:ext cx="9613783" cy="369332"/>
          </a:xfrm>
          <a:prstGeom prst="rect">
            <a:avLst/>
          </a:prstGeom>
          <a:noFill/>
        </p:spPr>
        <p:txBody>
          <a:bodyPr wrap="square" rtlCol="0">
            <a:spAutoFit/>
          </a:bodyPr>
          <a:lstStyle/>
          <a:p>
            <a:r>
              <a:rPr lang="en-GB" dirty="0"/>
              <a:t>Environment Agency map of ‘assets’ - English side of river only (received 1/3/21)</a:t>
            </a:r>
          </a:p>
        </p:txBody>
      </p:sp>
      <p:pic>
        <p:nvPicPr>
          <p:cNvPr id="8" name="Picture 7"/>
          <p:cNvPicPr>
            <a:picLocks noChangeAspect="1"/>
          </p:cNvPicPr>
          <p:nvPr/>
        </p:nvPicPr>
        <p:blipFill rotWithShape="1">
          <a:blip r:embed="rId4"/>
          <a:srcRect l="45413" t="17614" r="43715" b="59144"/>
          <a:stretch/>
        </p:blipFill>
        <p:spPr>
          <a:xfrm>
            <a:off x="10058402" y="427694"/>
            <a:ext cx="1543572" cy="1856196"/>
          </a:xfrm>
          <a:prstGeom prst="rect">
            <a:avLst/>
          </a:prstGeom>
        </p:spPr>
      </p:pic>
    </p:spTree>
    <p:extLst>
      <p:ext uri="{BB962C8B-B14F-4D97-AF65-F5344CB8AC3E}">
        <p14:creationId xmlns:p14="http://schemas.microsoft.com/office/powerpoint/2010/main" val="3581166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61114" y="293502"/>
            <a:ext cx="3764605" cy="1224013"/>
          </a:xfrm>
          <a:prstGeom prst="rect">
            <a:avLst/>
          </a:prstGeom>
          <a:ln w="12700">
            <a:solidFill>
              <a:schemeClr val="tx1"/>
            </a:solidFill>
          </a:ln>
        </p:spPr>
        <p:txBody>
          <a:bodyPr wrap="square">
            <a:sp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These two sheets of Severn / Vyrnwy confluence flood defences were produced in order to show the defences both sides of the border</a:t>
            </a:r>
            <a:endParaRPr lang="en-GB" dirty="0"/>
          </a:p>
        </p:txBody>
      </p:sp>
      <p:pic>
        <p:nvPicPr>
          <p:cNvPr id="7" name="Picture 6"/>
          <p:cNvPicPr>
            <a:picLocks noChangeAspect="1"/>
          </p:cNvPicPr>
          <p:nvPr/>
        </p:nvPicPr>
        <p:blipFill rotWithShape="1">
          <a:blip r:embed="rId2"/>
          <a:srcRect l="14758" t="19212" r="30806" b="17993"/>
          <a:stretch/>
        </p:blipFill>
        <p:spPr>
          <a:xfrm>
            <a:off x="363792" y="176981"/>
            <a:ext cx="5603424" cy="3636000"/>
          </a:xfrm>
          <a:prstGeom prst="rect">
            <a:avLst/>
          </a:prstGeom>
        </p:spPr>
      </p:pic>
      <p:pic>
        <p:nvPicPr>
          <p:cNvPr id="8" name="Picture 7"/>
          <p:cNvPicPr>
            <a:picLocks noChangeAspect="1"/>
          </p:cNvPicPr>
          <p:nvPr/>
        </p:nvPicPr>
        <p:blipFill rotWithShape="1">
          <a:blip r:embed="rId3"/>
          <a:srcRect l="16210" t="24373" r="30564" b="9964"/>
          <a:stretch/>
        </p:blipFill>
        <p:spPr>
          <a:xfrm>
            <a:off x="4083251" y="2930872"/>
            <a:ext cx="5400472" cy="3747600"/>
          </a:xfrm>
          <a:prstGeom prst="rect">
            <a:avLst/>
          </a:prstGeom>
        </p:spPr>
      </p:pic>
      <p:cxnSp>
        <p:nvCxnSpPr>
          <p:cNvPr id="10" name="Straight Connector 9"/>
          <p:cNvCxnSpPr/>
          <p:nvPr/>
        </p:nvCxnSpPr>
        <p:spPr>
          <a:xfrm>
            <a:off x="5857592" y="2930872"/>
            <a:ext cx="35079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83251" y="3812981"/>
            <a:ext cx="0" cy="26330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895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867" y="-114831"/>
            <a:ext cx="10515600" cy="1325563"/>
          </a:xfrm>
        </p:spPr>
        <p:txBody>
          <a:bodyPr/>
          <a:lstStyle/>
          <a:p>
            <a:r>
              <a:rPr lang="en-GB" b="1" dirty="0"/>
              <a:t>Flood defences</a:t>
            </a:r>
          </a:p>
        </p:txBody>
      </p:sp>
      <p:sp>
        <p:nvSpPr>
          <p:cNvPr id="5" name="TextBox 4"/>
          <p:cNvSpPr txBox="1"/>
          <p:nvPr/>
        </p:nvSpPr>
        <p:spPr>
          <a:xfrm>
            <a:off x="5537200" y="1099092"/>
            <a:ext cx="3268134" cy="369332"/>
          </a:xfrm>
          <a:prstGeom prst="rect">
            <a:avLst/>
          </a:prstGeom>
          <a:noFill/>
        </p:spPr>
        <p:txBody>
          <a:bodyPr wrap="square" rtlCol="0">
            <a:spAutoFit/>
          </a:bodyPr>
          <a:lstStyle/>
          <a:p>
            <a:r>
              <a:rPr lang="en-GB" dirty="0"/>
              <a:t>Environment Agency: </a:t>
            </a:r>
            <a:r>
              <a:rPr lang="en-GB" sz="800" dirty="0">
                <a:hlinkClick r:id="rId2"/>
              </a:rPr>
              <a:t>ArcGIS - My Map</a:t>
            </a:r>
            <a:endParaRPr lang="en-GB" sz="800" dirty="0"/>
          </a:p>
        </p:txBody>
      </p:sp>
      <p:pic>
        <p:nvPicPr>
          <p:cNvPr id="6" name="Picture 5"/>
          <p:cNvPicPr>
            <a:picLocks noChangeAspect="1"/>
          </p:cNvPicPr>
          <p:nvPr/>
        </p:nvPicPr>
        <p:blipFill rotWithShape="1">
          <a:blip r:embed="rId3"/>
          <a:srcRect l="36665" t="10617" r="834" b="7902"/>
          <a:stretch/>
        </p:blipFill>
        <p:spPr>
          <a:xfrm>
            <a:off x="408006" y="2383183"/>
            <a:ext cx="4740463" cy="3476340"/>
          </a:xfrm>
          <a:prstGeom prst="rect">
            <a:avLst/>
          </a:prstGeom>
          <a:ln w="19050">
            <a:solidFill>
              <a:schemeClr val="tx1"/>
            </a:solidFill>
          </a:ln>
        </p:spPr>
      </p:pic>
      <p:sp>
        <p:nvSpPr>
          <p:cNvPr id="7" name="TextBox 6"/>
          <p:cNvSpPr txBox="1"/>
          <p:nvPr/>
        </p:nvSpPr>
        <p:spPr>
          <a:xfrm>
            <a:off x="601501" y="1103868"/>
            <a:ext cx="3662387" cy="369332"/>
          </a:xfrm>
          <a:prstGeom prst="rect">
            <a:avLst/>
          </a:prstGeom>
          <a:noFill/>
        </p:spPr>
        <p:txBody>
          <a:bodyPr wrap="square" rtlCol="0">
            <a:spAutoFit/>
          </a:bodyPr>
          <a:lstStyle/>
          <a:p>
            <a:r>
              <a:rPr lang="en-GB" dirty="0"/>
              <a:t>NRW: </a:t>
            </a:r>
            <a:r>
              <a:rPr lang="en-GB" sz="800" dirty="0" err="1">
                <a:hlinkClick r:id="rId4"/>
              </a:rPr>
              <a:t>Geocortex</a:t>
            </a:r>
            <a:r>
              <a:rPr lang="en-GB" sz="800" dirty="0">
                <a:hlinkClick r:id="rId4"/>
              </a:rPr>
              <a:t> Viewer for HTML5 (cyfoethnaturiolcymru.gov.uk)</a:t>
            </a:r>
            <a:endParaRPr lang="en-GB" sz="800" dirty="0"/>
          </a:p>
        </p:txBody>
      </p:sp>
      <p:pic>
        <p:nvPicPr>
          <p:cNvPr id="8" name="Content Placeholder 7"/>
          <p:cNvPicPr>
            <a:picLocks noGrp="1" noChangeAspect="1"/>
          </p:cNvPicPr>
          <p:nvPr>
            <p:ph idx="1"/>
          </p:nvPr>
        </p:nvPicPr>
        <p:blipFill rotWithShape="1">
          <a:blip r:embed="rId5"/>
          <a:srcRect l="46231" t="33421" r="9699" b="18383"/>
          <a:stretch/>
        </p:blipFill>
        <p:spPr>
          <a:xfrm>
            <a:off x="5430314" y="1886080"/>
            <a:ext cx="6459198" cy="3973443"/>
          </a:xfrm>
          <a:prstGeom prst="rect">
            <a:avLst/>
          </a:prstGeom>
          <a:ln w="19050">
            <a:solidFill>
              <a:schemeClr val="tx1"/>
            </a:solidFill>
          </a:ln>
        </p:spPr>
      </p:pic>
      <p:sp>
        <p:nvSpPr>
          <p:cNvPr id="9" name="TextBox 8"/>
          <p:cNvSpPr txBox="1"/>
          <p:nvPr/>
        </p:nvSpPr>
        <p:spPr>
          <a:xfrm>
            <a:off x="601500" y="1356783"/>
            <a:ext cx="3662387" cy="369332"/>
          </a:xfrm>
          <a:prstGeom prst="rect">
            <a:avLst/>
          </a:prstGeom>
          <a:noFill/>
        </p:spPr>
        <p:txBody>
          <a:bodyPr wrap="square" rtlCol="0">
            <a:spAutoFit/>
          </a:bodyPr>
          <a:lstStyle/>
          <a:p>
            <a:r>
              <a:rPr lang="en-GB" dirty="0"/>
              <a:t>(Wales only)</a:t>
            </a:r>
            <a:endParaRPr lang="en-GB" sz="800" dirty="0"/>
          </a:p>
        </p:txBody>
      </p:sp>
      <p:sp>
        <p:nvSpPr>
          <p:cNvPr id="10" name="TextBox 9"/>
          <p:cNvSpPr txBox="1"/>
          <p:nvPr/>
        </p:nvSpPr>
        <p:spPr>
          <a:xfrm>
            <a:off x="5537199" y="1363740"/>
            <a:ext cx="3662387" cy="369332"/>
          </a:xfrm>
          <a:prstGeom prst="rect">
            <a:avLst/>
          </a:prstGeom>
          <a:noFill/>
        </p:spPr>
        <p:txBody>
          <a:bodyPr wrap="square" rtlCol="0">
            <a:spAutoFit/>
          </a:bodyPr>
          <a:lstStyle/>
          <a:p>
            <a:r>
              <a:rPr lang="en-GB" dirty="0"/>
              <a:t>(England only)</a:t>
            </a:r>
            <a:endParaRPr lang="en-GB" sz="800" dirty="0"/>
          </a:p>
        </p:txBody>
      </p:sp>
    </p:spTree>
    <p:extLst>
      <p:ext uri="{BB962C8B-B14F-4D97-AF65-F5344CB8AC3E}">
        <p14:creationId xmlns:p14="http://schemas.microsoft.com/office/powerpoint/2010/main" val="22507877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96" t="14312" r="24656" b="7156"/>
          <a:stretch/>
        </p:blipFill>
        <p:spPr>
          <a:xfrm>
            <a:off x="176169" y="427694"/>
            <a:ext cx="9017067" cy="6258332"/>
          </a:xfrm>
          <a:prstGeom prst="rect">
            <a:avLst/>
          </a:prstGeom>
        </p:spPr>
      </p:pic>
      <p:pic>
        <p:nvPicPr>
          <p:cNvPr id="5" name="Picture 4"/>
          <p:cNvPicPr>
            <a:picLocks noChangeAspect="1"/>
          </p:cNvPicPr>
          <p:nvPr/>
        </p:nvPicPr>
        <p:blipFill rotWithShape="1">
          <a:blip r:embed="rId3"/>
          <a:srcRect l="18165" t="17614" r="71926" b="37859"/>
          <a:stretch/>
        </p:blipFill>
        <p:spPr>
          <a:xfrm>
            <a:off x="10058402" y="2283890"/>
            <a:ext cx="1325460" cy="3350471"/>
          </a:xfrm>
          <a:prstGeom prst="rect">
            <a:avLst/>
          </a:prstGeom>
        </p:spPr>
      </p:pic>
      <p:pic>
        <p:nvPicPr>
          <p:cNvPr id="6" name="Picture 5"/>
          <p:cNvPicPr>
            <a:picLocks noChangeAspect="1"/>
          </p:cNvPicPr>
          <p:nvPr/>
        </p:nvPicPr>
        <p:blipFill rotWithShape="1">
          <a:blip r:embed="rId3"/>
          <a:srcRect l="31926" t="17492" r="56721" b="71744"/>
          <a:stretch/>
        </p:blipFill>
        <p:spPr>
          <a:xfrm>
            <a:off x="10058402" y="5634361"/>
            <a:ext cx="1543572" cy="823238"/>
          </a:xfrm>
          <a:prstGeom prst="rect">
            <a:avLst/>
          </a:prstGeom>
        </p:spPr>
      </p:pic>
      <p:sp>
        <p:nvSpPr>
          <p:cNvPr id="7" name="TextBox 6"/>
          <p:cNvSpPr txBox="1"/>
          <p:nvPr/>
        </p:nvSpPr>
        <p:spPr>
          <a:xfrm>
            <a:off x="176169" y="58723"/>
            <a:ext cx="9613783" cy="369332"/>
          </a:xfrm>
          <a:prstGeom prst="rect">
            <a:avLst/>
          </a:prstGeom>
          <a:noFill/>
        </p:spPr>
        <p:txBody>
          <a:bodyPr wrap="square" rtlCol="0">
            <a:spAutoFit/>
          </a:bodyPr>
          <a:lstStyle/>
          <a:p>
            <a:r>
              <a:rPr lang="en-GB" dirty="0"/>
              <a:t>Environment Agency map of ‘assets’ - English side of river only (received 1/3/21)</a:t>
            </a:r>
          </a:p>
        </p:txBody>
      </p:sp>
      <p:pic>
        <p:nvPicPr>
          <p:cNvPr id="8" name="Picture 7"/>
          <p:cNvPicPr>
            <a:picLocks noChangeAspect="1"/>
          </p:cNvPicPr>
          <p:nvPr/>
        </p:nvPicPr>
        <p:blipFill rotWithShape="1">
          <a:blip r:embed="rId4"/>
          <a:srcRect l="45413" t="17614" r="43715" b="59144"/>
          <a:stretch/>
        </p:blipFill>
        <p:spPr>
          <a:xfrm>
            <a:off x="10058402" y="427694"/>
            <a:ext cx="1543572" cy="1856196"/>
          </a:xfrm>
          <a:prstGeom prst="rect">
            <a:avLst/>
          </a:prstGeom>
        </p:spPr>
      </p:pic>
      <p:sp>
        <p:nvSpPr>
          <p:cNvPr id="9" name="TextBox 8"/>
          <p:cNvSpPr txBox="1"/>
          <p:nvPr/>
        </p:nvSpPr>
        <p:spPr>
          <a:xfrm>
            <a:off x="3289852" y="2623929"/>
            <a:ext cx="1709532" cy="819455"/>
          </a:xfrm>
          <a:prstGeom prst="rect">
            <a:avLst/>
          </a:prstGeom>
          <a:noFill/>
          <a:ln w="15875">
            <a:solidFill>
              <a:srgbClr val="FF0000"/>
            </a:solidFill>
          </a:ln>
        </p:spPr>
        <p:txBody>
          <a:bodyPr wrap="square" rtlCol="0">
            <a:spAutoFit/>
          </a:bodyPr>
          <a:lstStyle/>
          <a:p>
            <a:pPr>
              <a:tabLst>
                <a:tab pos="1520825" algn="l"/>
              </a:tabLst>
            </a:pPr>
            <a:r>
              <a:rPr lang="en-GB" sz="725" b="1" dirty="0">
                <a:solidFill>
                  <a:srgbClr val="FF0000"/>
                </a:solidFill>
              </a:rPr>
              <a:t>Approximate area covered in next slide</a:t>
            </a:r>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p:txBody>
      </p:sp>
    </p:spTree>
    <p:extLst>
      <p:ext uri="{BB962C8B-B14F-4D97-AF65-F5344CB8AC3E}">
        <p14:creationId xmlns:p14="http://schemas.microsoft.com/office/powerpoint/2010/main" val="33403004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059" y="6400801"/>
            <a:ext cx="11526473" cy="384721"/>
          </a:xfrm>
          <a:prstGeom prst="rect">
            <a:avLst/>
          </a:prstGeom>
        </p:spPr>
        <p:txBody>
          <a:bodyPr wrap="square">
            <a:spAutoFit/>
          </a:bodyPr>
          <a:lstStyle/>
          <a:p>
            <a:r>
              <a:rPr lang="en-GB" sz="1100" i="1" dirty="0">
                <a:solidFill>
                  <a:srgbClr val="000000"/>
                </a:solidFill>
                <a:latin typeface="Calibri" panose="020F0502020204030204" pitchFamily="34" charset="0"/>
              </a:rPr>
              <a:t>The reach between the Vyrnwy confluence and </a:t>
            </a:r>
            <a:r>
              <a:rPr lang="en-GB" sz="1100" i="1" dirty="0" err="1">
                <a:solidFill>
                  <a:srgbClr val="000000"/>
                </a:solidFill>
                <a:latin typeface="Calibri" panose="020F0502020204030204" pitchFamily="34" charset="0"/>
              </a:rPr>
              <a:t>Montford</a:t>
            </a:r>
            <a:r>
              <a:rPr lang="en-GB" sz="1100" i="1" dirty="0">
                <a:solidFill>
                  <a:srgbClr val="000000"/>
                </a:solidFill>
                <a:latin typeface="Calibri" panose="020F0502020204030204" pitchFamily="34" charset="0"/>
              </a:rPr>
              <a:t> is notoriously difficult to simulate because of the interaction between the Vyrnwy and Severn channels, the </a:t>
            </a:r>
            <a:r>
              <a:rPr lang="en-GB" sz="1100" i="1" dirty="0" err="1">
                <a:solidFill>
                  <a:srgbClr val="000000"/>
                </a:solidFill>
                <a:latin typeface="Calibri" panose="020F0502020204030204" pitchFamily="34" charset="0"/>
              </a:rPr>
              <a:t>Morda</a:t>
            </a:r>
            <a:r>
              <a:rPr lang="en-GB" sz="1100" i="1" dirty="0">
                <a:solidFill>
                  <a:srgbClr val="000000"/>
                </a:solidFill>
                <a:latin typeface="Calibri" panose="020F0502020204030204" pitchFamily="34" charset="0"/>
              </a:rPr>
              <a:t> gap and floodplain flow</a:t>
            </a:r>
          </a:p>
          <a:p>
            <a:r>
              <a:rPr lang="en-GB" sz="800" i="1" dirty="0">
                <a:solidFill>
                  <a:srgbClr val="000000"/>
                </a:solidFill>
                <a:latin typeface="Calibri" panose="020F0502020204030204" pitchFamily="34" charset="0"/>
              </a:rPr>
              <a:t>(</a:t>
            </a:r>
            <a:r>
              <a:rPr lang="en-GB" sz="800" i="1" dirty="0" err="1">
                <a:solidFill>
                  <a:srgbClr val="000000"/>
                </a:solidFill>
                <a:latin typeface="Calibri" panose="020F0502020204030204" pitchFamily="34" charset="0"/>
              </a:rPr>
              <a:t>Couperthwaite</a:t>
            </a:r>
            <a:r>
              <a:rPr lang="en-GB" sz="800" i="1" dirty="0">
                <a:solidFill>
                  <a:srgbClr val="000000"/>
                </a:solidFill>
                <a:latin typeface="Calibri" panose="020F0502020204030204" pitchFamily="34" charset="0"/>
              </a:rPr>
              <a:t> 1997)</a:t>
            </a:r>
            <a:endParaRPr lang="en-GB" sz="800" dirty="0"/>
          </a:p>
        </p:txBody>
      </p:sp>
      <p:pic>
        <p:nvPicPr>
          <p:cNvPr id="4" name="Picture 3"/>
          <p:cNvPicPr>
            <a:picLocks noChangeAspect="1"/>
          </p:cNvPicPr>
          <p:nvPr/>
        </p:nvPicPr>
        <p:blipFill rotWithShape="1">
          <a:blip r:embed="rId2"/>
          <a:srcRect l="19516" t="17061" r="20242" b="13548"/>
          <a:stretch/>
        </p:blipFill>
        <p:spPr>
          <a:xfrm>
            <a:off x="1386349" y="225443"/>
            <a:ext cx="9530972" cy="6175357"/>
          </a:xfrm>
          <a:prstGeom prst="rect">
            <a:avLst/>
          </a:prstGeom>
          <a:ln w="19050">
            <a:solidFill>
              <a:schemeClr val="tx1"/>
            </a:solidFill>
          </a:ln>
        </p:spPr>
      </p:pic>
    </p:spTree>
    <p:extLst>
      <p:ext uri="{BB962C8B-B14F-4D97-AF65-F5344CB8AC3E}">
        <p14:creationId xmlns:p14="http://schemas.microsoft.com/office/powerpoint/2010/main" val="7219061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371" t="26789" r="46044" b="35902"/>
          <a:stretch/>
        </p:blipFill>
        <p:spPr>
          <a:xfrm>
            <a:off x="117447" y="3816988"/>
            <a:ext cx="5947523" cy="2474755"/>
          </a:xfrm>
          <a:prstGeom prst="rect">
            <a:avLst/>
          </a:prstGeom>
          <a:ln w="19050">
            <a:solidFill>
              <a:schemeClr val="tx1"/>
            </a:solid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386" t="5137" r="18287" b="25939"/>
          <a:stretch/>
        </p:blipFill>
        <p:spPr>
          <a:xfrm rot="5400000">
            <a:off x="6492645" y="859826"/>
            <a:ext cx="2558644" cy="2231560"/>
          </a:xfrm>
          <a:prstGeom prst="rect">
            <a:avLst/>
          </a:prstGeom>
          <a:ln w="19050">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951" t="26808" r="27217" b="10948"/>
          <a:stretch/>
        </p:blipFill>
        <p:spPr>
          <a:xfrm rot="5400000">
            <a:off x="8719890" y="1053529"/>
            <a:ext cx="2558646" cy="1844156"/>
          </a:xfrm>
          <a:prstGeom prst="rect">
            <a:avLst/>
          </a:prstGeom>
          <a:ln w="19050">
            <a:solidFill>
              <a:schemeClr val="tx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297" t="6278" r="42508" b="22354"/>
          <a:stretch/>
        </p:blipFill>
        <p:spPr>
          <a:xfrm rot="5400000">
            <a:off x="260315" y="553417"/>
            <a:ext cx="2558646" cy="2844382"/>
          </a:xfrm>
          <a:prstGeom prst="rect">
            <a:avLst/>
          </a:prstGeom>
          <a:ln w="19050">
            <a:solidFill>
              <a:schemeClr val="tx1"/>
            </a:solidFill>
          </a:ln>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1529" t="31859" r="37125" b="19421"/>
          <a:stretch/>
        </p:blipFill>
        <p:spPr>
          <a:xfrm rot="5400000">
            <a:off x="3003437" y="843901"/>
            <a:ext cx="2558646" cy="2263415"/>
          </a:xfrm>
          <a:prstGeom prst="rect">
            <a:avLst/>
          </a:prstGeom>
          <a:ln w="19050">
            <a:solidFill>
              <a:schemeClr val="tx1"/>
            </a:solidFill>
          </a:ln>
        </p:spPr>
      </p:pic>
      <p:sp>
        <p:nvSpPr>
          <p:cNvPr id="9" name="TextBox 8"/>
          <p:cNvSpPr txBox="1"/>
          <p:nvPr/>
        </p:nvSpPr>
        <p:spPr>
          <a:xfrm>
            <a:off x="2087462" y="66105"/>
            <a:ext cx="2701254" cy="523220"/>
          </a:xfrm>
          <a:prstGeom prst="rect">
            <a:avLst/>
          </a:prstGeom>
          <a:noFill/>
        </p:spPr>
        <p:txBody>
          <a:bodyPr wrap="square" rtlCol="0">
            <a:spAutoFit/>
          </a:bodyPr>
          <a:lstStyle/>
          <a:p>
            <a:r>
              <a:rPr lang="en-GB" sz="1400" b="1" dirty="0" err="1"/>
              <a:t>Wern</a:t>
            </a:r>
            <a:r>
              <a:rPr lang="en-GB" sz="1400" b="1" dirty="0"/>
              <a:t> </a:t>
            </a:r>
            <a:r>
              <a:rPr lang="en-GB" sz="1400" b="1" dirty="0" err="1"/>
              <a:t>Ddu</a:t>
            </a:r>
            <a:r>
              <a:rPr lang="en-GB" sz="1400" b="1" dirty="0"/>
              <a:t> flood doors</a:t>
            </a:r>
          </a:p>
          <a:p>
            <a:r>
              <a:rPr lang="en-GB" sz="1400" dirty="0"/>
              <a:t>         </a:t>
            </a:r>
          </a:p>
        </p:txBody>
      </p:sp>
      <p:sp>
        <p:nvSpPr>
          <p:cNvPr id="10" name="TextBox 9"/>
          <p:cNvSpPr txBox="1"/>
          <p:nvPr/>
        </p:nvSpPr>
        <p:spPr>
          <a:xfrm>
            <a:off x="768786" y="382214"/>
            <a:ext cx="2701254" cy="523220"/>
          </a:xfrm>
          <a:prstGeom prst="rect">
            <a:avLst/>
          </a:prstGeom>
          <a:noFill/>
        </p:spPr>
        <p:txBody>
          <a:bodyPr wrap="square" rtlCol="0">
            <a:spAutoFit/>
          </a:bodyPr>
          <a:lstStyle/>
          <a:p>
            <a:r>
              <a:rPr lang="en-GB" sz="1400" dirty="0"/>
              <a:t>Looking north</a:t>
            </a:r>
          </a:p>
          <a:p>
            <a:r>
              <a:rPr lang="en-GB" sz="1400" dirty="0"/>
              <a:t>         </a:t>
            </a:r>
          </a:p>
        </p:txBody>
      </p:sp>
      <p:sp>
        <p:nvSpPr>
          <p:cNvPr id="11" name="TextBox 10"/>
          <p:cNvSpPr txBox="1"/>
          <p:nvPr/>
        </p:nvSpPr>
        <p:spPr>
          <a:xfrm>
            <a:off x="3601570" y="354435"/>
            <a:ext cx="2701254" cy="523220"/>
          </a:xfrm>
          <a:prstGeom prst="rect">
            <a:avLst/>
          </a:prstGeom>
          <a:noFill/>
        </p:spPr>
        <p:txBody>
          <a:bodyPr wrap="square" rtlCol="0">
            <a:spAutoFit/>
          </a:bodyPr>
          <a:lstStyle/>
          <a:p>
            <a:r>
              <a:rPr lang="en-GB" sz="1400" dirty="0"/>
              <a:t>Looking south</a:t>
            </a:r>
          </a:p>
          <a:p>
            <a:r>
              <a:rPr lang="en-GB" sz="1400" dirty="0"/>
              <a:t>         </a:t>
            </a:r>
          </a:p>
        </p:txBody>
      </p:sp>
      <p:sp>
        <p:nvSpPr>
          <p:cNvPr id="12" name="TextBox 11"/>
          <p:cNvSpPr txBox="1"/>
          <p:nvPr/>
        </p:nvSpPr>
        <p:spPr>
          <a:xfrm>
            <a:off x="8062885" y="66105"/>
            <a:ext cx="2701254" cy="523220"/>
          </a:xfrm>
          <a:prstGeom prst="rect">
            <a:avLst/>
          </a:prstGeom>
          <a:noFill/>
        </p:spPr>
        <p:txBody>
          <a:bodyPr wrap="square" rtlCol="0">
            <a:spAutoFit/>
          </a:bodyPr>
          <a:lstStyle/>
          <a:p>
            <a:r>
              <a:rPr lang="en-GB" sz="1400" b="1" dirty="0" err="1"/>
              <a:t>Dyffryd</a:t>
            </a:r>
            <a:r>
              <a:rPr lang="en-GB" sz="1400" b="1" dirty="0"/>
              <a:t> flood doors</a:t>
            </a:r>
          </a:p>
          <a:p>
            <a:r>
              <a:rPr lang="en-GB" sz="1400" dirty="0"/>
              <a:t>         </a:t>
            </a:r>
          </a:p>
        </p:txBody>
      </p:sp>
      <p:sp>
        <p:nvSpPr>
          <p:cNvPr id="13" name="TextBox 12"/>
          <p:cNvSpPr txBox="1"/>
          <p:nvPr/>
        </p:nvSpPr>
        <p:spPr>
          <a:xfrm>
            <a:off x="7132707" y="354435"/>
            <a:ext cx="2438728" cy="523220"/>
          </a:xfrm>
          <a:prstGeom prst="rect">
            <a:avLst/>
          </a:prstGeom>
          <a:noFill/>
        </p:spPr>
        <p:txBody>
          <a:bodyPr wrap="square" rtlCol="0">
            <a:spAutoFit/>
          </a:bodyPr>
          <a:lstStyle/>
          <a:p>
            <a:r>
              <a:rPr lang="en-GB" sz="1400" dirty="0"/>
              <a:t>Looking north</a:t>
            </a:r>
          </a:p>
          <a:p>
            <a:r>
              <a:rPr lang="en-GB" sz="1400" dirty="0"/>
              <a:t>         </a:t>
            </a:r>
          </a:p>
        </p:txBody>
      </p:sp>
      <p:sp>
        <p:nvSpPr>
          <p:cNvPr id="14" name="TextBox 13"/>
          <p:cNvSpPr txBox="1"/>
          <p:nvPr/>
        </p:nvSpPr>
        <p:spPr>
          <a:xfrm>
            <a:off x="9345094" y="327715"/>
            <a:ext cx="2438728" cy="523220"/>
          </a:xfrm>
          <a:prstGeom prst="rect">
            <a:avLst/>
          </a:prstGeom>
          <a:noFill/>
        </p:spPr>
        <p:txBody>
          <a:bodyPr wrap="square" rtlCol="0">
            <a:spAutoFit/>
          </a:bodyPr>
          <a:lstStyle/>
          <a:p>
            <a:r>
              <a:rPr lang="en-GB" sz="1400" dirty="0"/>
              <a:t>Looking south</a:t>
            </a:r>
          </a:p>
          <a:p>
            <a:r>
              <a:rPr lang="en-GB" sz="1400" dirty="0"/>
              <a:t>         </a:t>
            </a:r>
          </a:p>
        </p:txBody>
      </p:sp>
      <p:sp>
        <p:nvSpPr>
          <p:cNvPr id="15" name="TextBox 14"/>
          <p:cNvSpPr txBox="1"/>
          <p:nvPr/>
        </p:nvSpPr>
        <p:spPr>
          <a:xfrm>
            <a:off x="127997" y="3459944"/>
            <a:ext cx="4351723" cy="523220"/>
          </a:xfrm>
          <a:prstGeom prst="rect">
            <a:avLst/>
          </a:prstGeom>
          <a:noFill/>
        </p:spPr>
        <p:txBody>
          <a:bodyPr wrap="square" rtlCol="0">
            <a:spAutoFit/>
          </a:bodyPr>
          <a:lstStyle/>
          <a:p>
            <a:r>
              <a:rPr lang="en-GB" sz="1400" b="1" dirty="0"/>
              <a:t>Flood opening in Old Potts railway embankment</a:t>
            </a:r>
          </a:p>
          <a:p>
            <a:r>
              <a:rPr lang="en-GB" sz="1400" b="1" dirty="0"/>
              <a:t>         </a:t>
            </a:r>
          </a:p>
        </p:txBody>
      </p:sp>
    </p:spTree>
    <p:extLst>
      <p:ext uri="{BB962C8B-B14F-4D97-AF65-F5344CB8AC3E}">
        <p14:creationId xmlns:p14="http://schemas.microsoft.com/office/powerpoint/2010/main" val="4150081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76805" y="83890"/>
            <a:ext cx="11252340" cy="1200329"/>
          </a:xfrm>
          <a:prstGeom prst="rect">
            <a:avLst/>
          </a:prstGeom>
          <a:noFill/>
        </p:spPr>
        <p:txBody>
          <a:bodyPr wrap="square" rtlCol="0">
            <a:spAutoFit/>
          </a:bodyPr>
          <a:lstStyle/>
          <a:p>
            <a:pPr>
              <a:lnSpc>
                <a:spcPct val="90000"/>
              </a:lnSpc>
              <a:spcBef>
                <a:spcPct val="0"/>
              </a:spcBef>
            </a:pPr>
            <a:r>
              <a:rPr lang="en-GB" sz="4000" b="1" dirty="0">
                <a:latin typeface="+mj-lt"/>
                <a:ea typeface="+mj-ea"/>
                <a:cs typeface="+mj-cs"/>
              </a:rPr>
              <a:t>Rainfall - </a:t>
            </a:r>
            <a:r>
              <a:rPr lang="en-GB" sz="4000" dirty="0"/>
              <a:t>Vyrnwy rainfall gauge  </a:t>
            </a:r>
            <a:r>
              <a:rPr lang="en-GB" sz="1200" dirty="0"/>
              <a:t>https://rivers-and-seas.naturalresources.wales/Station/1148?</a:t>
            </a:r>
          </a:p>
          <a:p>
            <a:pPr>
              <a:lnSpc>
                <a:spcPct val="90000"/>
              </a:lnSpc>
              <a:spcBef>
                <a:spcPct val="0"/>
              </a:spcBef>
            </a:pPr>
            <a:endParaRPr lang="en-GB" sz="4000" b="1" dirty="0">
              <a:latin typeface="+mj-lt"/>
              <a:ea typeface="+mj-ea"/>
              <a:cs typeface="+mj-cs"/>
            </a:endParaRPr>
          </a:p>
        </p:txBody>
      </p:sp>
      <p:sp>
        <p:nvSpPr>
          <p:cNvPr id="10" name="TextBox 9"/>
          <p:cNvSpPr txBox="1"/>
          <p:nvPr/>
        </p:nvSpPr>
        <p:spPr>
          <a:xfrm>
            <a:off x="901712" y="3273957"/>
            <a:ext cx="2308627" cy="338554"/>
          </a:xfrm>
          <a:prstGeom prst="rect">
            <a:avLst/>
          </a:prstGeom>
          <a:noFill/>
        </p:spPr>
        <p:txBody>
          <a:bodyPr wrap="square" rtlCol="0">
            <a:spAutoFit/>
          </a:bodyPr>
          <a:lstStyle/>
          <a:p>
            <a:r>
              <a:rPr lang="en-GB" sz="1600" b="1" dirty="0"/>
              <a:t>Ciara, 9/2/20, 65.4mm</a:t>
            </a:r>
          </a:p>
        </p:txBody>
      </p:sp>
      <p:pic>
        <p:nvPicPr>
          <p:cNvPr id="11" name="Picture 10"/>
          <p:cNvPicPr>
            <a:picLocks noChangeAspect="1"/>
          </p:cNvPicPr>
          <p:nvPr/>
        </p:nvPicPr>
        <p:blipFill rotWithShape="1">
          <a:blip r:embed="rId2"/>
          <a:srcRect l="20870" t="45740" r="48873" b="13498"/>
          <a:stretch/>
        </p:blipFill>
        <p:spPr>
          <a:xfrm>
            <a:off x="4247068" y="890758"/>
            <a:ext cx="3008498" cy="2279825"/>
          </a:xfrm>
          <a:prstGeom prst="rect">
            <a:avLst/>
          </a:prstGeom>
          <a:ln w="19050">
            <a:solidFill>
              <a:schemeClr val="tx1"/>
            </a:solidFill>
          </a:ln>
        </p:spPr>
      </p:pic>
      <p:sp>
        <p:nvSpPr>
          <p:cNvPr id="12" name="TextBox 11"/>
          <p:cNvSpPr txBox="1"/>
          <p:nvPr/>
        </p:nvSpPr>
        <p:spPr>
          <a:xfrm>
            <a:off x="4315017" y="3239047"/>
            <a:ext cx="2639101" cy="338554"/>
          </a:xfrm>
          <a:prstGeom prst="rect">
            <a:avLst/>
          </a:prstGeom>
          <a:noFill/>
        </p:spPr>
        <p:txBody>
          <a:bodyPr wrap="square" rtlCol="0">
            <a:spAutoFit/>
          </a:bodyPr>
          <a:lstStyle/>
          <a:p>
            <a:r>
              <a:rPr lang="en-GB" sz="1600" b="1" dirty="0"/>
              <a:t>Dennis, 15-16/2/20, 81.2mm</a:t>
            </a:r>
          </a:p>
        </p:txBody>
      </p:sp>
      <p:pic>
        <p:nvPicPr>
          <p:cNvPr id="13" name="Picture 12"/>
          <p:cNvPicPr>
            <a:picLocks noChangeAspect="1"/>
          </p:cNvPicPr>
          <p:nvPr/>
        </p:nvPicPr>
        <p:blipFill rotWithShape="1">
          <a:blip r:embed="rId3"/>
          <a:srcRect l="19152" t="46431" r="44483" b="13768"/>
          <a:stretch/>
        </p:blipFill>
        <p:spPr>
          <a:xfrm>
            <a:off x="403536" y="3787630"/>
            <a:ext cx="3691625" cy="2272828"/>
          </a:xfrm>
          <a:prstGeom prst="rect">
            <a:avLst/>
          </a:prstGeom>
          <a:ln w="19050">
            <a:solidFill>
              <a:schemeClr val="tx1"/>
            </a:solidFill>
          </a:ln>
        </p:spPr>
      </p:pic>
      <p:sp>
        <p:nvSpPr>
          <p:cNvPr id="14" name="TextBox 13"/>
          <p:cNvSpPr txBox="1"/>
          <p:nvPr/>
        </p:nvSpPr>
        <p:spPr>
          <a:xfrm>
            <a:off x="631615" y="6201407"/>
            <a:ext cx="3129825" cy="338554"/>
          </a:xfrm>
          <a:prstGeom prst="rect">
            <a:avLst/>
          </a:prstGeom>
          <a:noFill/>
        </p:spPr>
        <p:txBody>
          <a:bodyPr wrap="square" rtlCol="0">
            <a:spAutoFit/>
          </a:bodyPr>
          <a:lstStyle/>
          <a:p>
            <a:r>
              <a:rPr lang="en-GB" sz="1600" b="1" dirty="0"/>
              <a:t>Heavy rain, 21-24/2/20, 131.6mm</a:t>
            </a:r>
          </a:p>
        </p:txBody>
      </p:sp>
      <p:pic>
        <p:nvPicPr>
          <p:cNvPr id="16" name="Picture 15"/>
          <p:cNvPicPr>
            <a:picLocks noChangeAspect="1"/>
          </p:cNvPicPr>
          <p:nvPr/>
        </p:nvPicPr>
        <p:blipFill rotWithShape="1">
          <a:blip r:embed="rId4"/>
          <a:srcRect l="18994" t="45942" r="46685" b="13478"/>
          <a:stretch/>
        </p:blipFill>
        <p:spPr>
          <a:xfrm>
            <a:off x="4196057" y="3787631"/>
            <a:ext cx="3417358" cy="2272827"/>
          </a:xfrm>
          <a:prstGeom prst="rect">
            <a:avLst/>
          </a:prstGeom>
          <a:ln w="19050">
            <a:solidFill>
              <a:schemeClr val="tx1"/>
            </a:solidFill>
          </a:ln>
        </p:spPr>
      </p:pic>
      <p:sp>
        <p:nvSpPr>
          <p:cNvPr id="17" name="TextBox 16"/>
          <p:cNvSpPr txBox="1"/>
          <p:nvPr/>
        </p:nvSpPr>
        <p:spPr>
          <a:xfrm>
            <a:off x="4585828" y="6201407"/>
            <a:ext cx="3129825" cy="338554"/>
          </a:xfrm>
          <a:prstGeom prst="rect">
            <a:avLst/>
          </a:prstGeom>
          <a:noFill/>
        </p:spPr>
        <p:txBody>
          <a:bodyPr wrap="square" rtlCol="0">
            <a:spAutoFit/>
          </a:bodyPr>
          <a:lstStyle/>
          <a:p>
            <a:r>
              <a:rPr lang="en-GB" sz="1600" b="1" dirty="0"/>
              <a:t>Jorge, 28-29/2/20, 62.8mm</a:t>
            </a:r>
          </a:p>
        </p:txBody>
      </p:sp>
      <p:pic>
        <p:nvPicPr>
          <p:cNvPr id="18" name="Picture 17"/>
          <p:cNvPicPr>
            <a:picLocks noChangeAspect="1"/>
          </p:cNvPicPr>
          <p:nvPr/>
        </p:nvPicPr>
        <p:blipFill rotWithShape="1">
          <a:blip r:embed="rId5"/>
          <a:srcRect l="18994" t="46232" r="56223" b="13624"/>
          <a:stretch/>
        </p:blipFill>
        <p:spPr>
          <a:xfrm>
            <a:off x="850478" y="890758"/>
            <a:ext cx="2494366" cy="2272827"/>
          </a:xfrm>
          <a:prstGeom prst="rect">
            <a:avLst/>
          </a:prstGeom>
          <a:ln w="19050">
            <a:solidFill>
              <a:schemeClr val="tx1"/>
            </a:solidFill>
          </a:ln>
        </p:spPr>
      </p:pic>
      <p:pic>
        <p:nvPicPr>
          <p:cNvPr id="6" name="Picture 5"/>
          <p:cNvPicPr>
            <a:picLocks noChangeAspect="1"/>
          </p:cNvPicPr>
          <p:nvPr/>
        </p:nvPicPr>
        <p:blipFill rotWithShape="1">
          <a:blip r:embed="rId6"/>
          <a:srcRect l="18994" t="28985" r="60788" b="31015"/>
          <a:stretch/>
        </p:blipFill>
        <p:spPr>
          <a:xfrm>
            <a:off x="9110168" y="3787630"/>
            <a:ext cx="2042253" cy="2272828"/>
          </a:xfrm>
          <a:prstGeom prst="rect">
            <a:avLst/>
          </a:prstGeom>
          <a:ln w="19050">
            <a:solidFill>
              <a:schemeClr val="tx1"/>
            </a:solidFill>
          </a:ln>
        </p:spPr>
      </p:pic>
      <p:sp>
        <p:nvSpPr>
          <p:cNvPr id="19" name="TextBox 18"/>
          <p:cNvSpPr txBox="1"/>
          <p:nvPr/>
        </p:nvSpPr>
        <p:spPr>
          <a:xfrm>
            <a:off x="8862967" y="6201407"/>
            <a:ext cx="3129825" cy="338554"/>
          </a:xfrm>
          <a:prstGeom prst="rect">
            <a:avLst/>
          </a:prstGeom>
          <a:noFill/>
        </p:spPr>
        <p:txBody>
          <a:bodyPr wrap="square" rtlCol="0">
            <a:spAutoFit/>
          </a:bodyPr>
          <a:lstStyle/>
          <a:p>
            <a:r>
              <a:rPr lang="en-GB" sz="1600" b="1" dirty="0"/>
              <a:t>Christoph, 19-20/1/21, 98mm</a:t>
            </a:r>
          </a:p>
        </p:txBody>
      </p:sp>
      <p:sp>
        <p:nvSpPr>
          <p:cNvPr id="3" name="TextBox 2"/>
          <p:cNvSpPr txBox="1"/>
          <p:nvPr/>
        </p:nvSpPr>
        <p:spPr>
          <a:xfrm>
            <a:off x="7857110" y="811625"/>
            <a:ext cx="3682220" cy="1015663"/>
          </a:xfrm>
          <a:prstGeom prst="rect">
            <a:avLst/>
          </a:prstGeom>
          <a:noFill/>
        </p:spPr>
        <p:txBody>
          <a:bodyPr wrap="square" rtlCol="0">
            <a:spAutoFit/>
          </a:bodyPr>
          <a:lstStyle/>
          <a:p>
            <a:r>
              <a:rPr lang="en-GB" sz="2000" dirty="0"/>
              <a:t>These charts show the rainfall amounts during the 2020 and 2021 named storms</a:t>
            </a:r>
          </a:p>
        </p:txBody>
      </p:sp>
      <p:sp>
        <p:nvSpPr>
          <p:cNvPr id="2" name="TextBox 1"/>
          <p:cNvSpPr txBox="1"/>
          <p:nvPr/>
        </p:nvSpPr>
        <p:spPr>
          <a:xfrm>
            <a:off x="7857110" y="1778164"/>
            <a:ext cx="3295311" cy="1631216"/>
          </a:xfrm>
          <a:prstGeom prst="rect">
            <a:avLst/>
          </a:prstGeom>
          <a:noFill/>
        </p:spPr>
        <p:txBody>
          <a:bodyPr wrap="square" rtlCol="0">
            <a:spAutoFit/>
          </a:bodyPr>
          <a:lstStyle/>
          <a:p>
            <a:r>
              <a:rPr lang="en-GB" sz="2000" dirty="0"/>
              <a:t>The Vyrnwy rain gauge recorded 515mm of rainfall making it the wettest February there since records began in 1908</a:t>
            </a:r>
          </a:p>
        </p:txBody>
      </p:sp>
    </p:spTree>
    <p:extLst>
      <p:ext uri="{BB962C8B-B14F-4D97-AF65-F5344CB8AC3E}">
        <p14:creationId xmlns:p14="http://schemas.microsoft.com/office/powerpoint/2010/main" val="3189699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184" y="145217"/>
            <a:ext cx="4588958" cy="461665"/>
          </a:xfrm>
          <a:prstGeom prst="rect">
            <a:avLst/>
          </a:prstGeom>
          <a:noFill/>
        </p:spPr>
        <p:txBody>
          <a:bodyPr wrap="square" rtlCol="0">
            <a:spAutoFit/>
          </a:bodyPr>
          <a:lstStyle/>
          <a:p>
            <a:r>
              <a:rPr lang="en-GB" sz="2400" b="1" dirty="0" err="1"/>
              <a:t>Morda</a:t>
            </a:r>
            <a:r>
              <a:rPr lang="en-GB" sz="2400" b="1" dirty="0"/>
              <a:t> Bridge, new cut, sequence</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84" r="20566"/>
          <a:stretch/>
        </p:blipFill>
        <p:spPr>
          <a:xfrm>
            <a:off x="484487" y="976215"/>
            <a:ext cx="4473778" cy="2579750"/>
          </a:xfrm>
          <a:prstGeom prst="rect">
            <a:avLst/>
          </a:prstGeom>
          <a:ln w="19050">
            <a:solidFill>
              <a:schemeClr val="tx1"/>
            </a:solidFill>
          </a:ln>
        </p:spPr>
      </p:pic>
      <p:sp>
        <p:nvSpPr>
          <p:cNvPr id="6" name="TextBox 5"/>
          <p:cNvSpPr txBox="1"/>
          <p:nvPr/>
        </p:nvSpPr>
        <p:spPr>
          <a:xfrm>
            <a:off x="398027" y="606882"/>
            <a:ext cx="2105636" cy="369332"/>
          </a:xfrm>
          <a:prstGeom prst="rect">
            <a:avLst/>
          </a:prstGeom>
          <a:noFill/>
        </p:spPr>
        <p:txBody>
          <a:bodyPr wrap="square" rtlCol="0">
            <a:spAutoFit/>
          </a:bodyPr>
          <a:lstStyle/>
          <a:p>
            <a:r>
              <a:rPr lang="en-GB" dirty="0"/>
              <a:t>1: Normal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4387" y="976214"/>
            <a:ext cx="5587867" cy="2579750"/>
          </a:xfrm>
          <a:prstGeom prst="rect">
            <a:avLst/>
          </a:prstGeom>
          <a:ln w="19050">
            <a:solidFill>
              <a:schemeClr val="tx1"/>
            </a:solidFill>
          </a:ln>
        </p:spPr>
      </p:pic>
      <p:sp>
        <p:nvSpPr>
          <p:cNvPr id="7" name="TextBox 6"/>
          <p:cNvSpPr txBox="1"/>
          <p:nvPr/>
        </p:nvSpPr>
        <p:spPr>
          <a:xfrm>
            <a:off x="5444264" y="606882"/>
            <a:ext cx="5279425" cy="372501"/>
          </a:xfrm>
          <a:prstGeom prst="rect">
            <a:avLst/>
          </a:prstGeom>
          <a:noFill/>
        </p:spPr>
        <p:txBody>
          <a:bodyPr wrap="square" rtlCol="0">
            <a:spAutoFit/>
          </a:bodyPr>
          <a:lstStyle/>
          <a:p>
            <a:r>
              <a:rPr lang="en-GB" dirty="0"/>
              <a:t>2: Backed up; all flow down Mill stream</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04" y="4109965"/>
            <a:ext cx="5217628" cy="2408822"/>
          </a:xfrm>
          <a:prstGeom prst="rect">
            <a:avLst/>
          </a:prstGeom>
          <a:ln w="19050">
            <a:solidFill>
              <a:schemeClr val="tx1"/>
            </a:solidFill>
          </a:ln>
        </p:spPr>
      </p:pic>
      <p:sp>
        <p:nvSpPr>
          <p:cNvPr id="9" name="TextBox 8"/>
          <p:cNvSpPr txBox="1"/>
          <p:nvPr/>
        </p:nvSpPr>
        <p:spPr>
          <a:xfrm>
            <a:off x="398027" y="3740632"/>
            <a:ext cx="3662020" cy="369332"/>
          </a:xfrm>
          <a:prstGeom prst="rect">
            <a:avLst/>
          </a:prstGeom>
          <a:noFill/>
        </p:spPr>
        <p:txBody>
          <a:bodyPr wrap="square" rtlCol="0">
            <a:spAutoFit/>
          </a:bodyPr>
          <a:lstStyle/>
          <a:p>
            <a:r>
              <a:rPr lang="en-GB" dirty="0"/>
              <a:t>3: At point of out-of-channel flow</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340" t="37276" r="6018" b="34050"/>
          <a:stretch/>
        </p:blipFill>
        <p:spPr>
          <a:xfrm>
            <a:off x="6702116" y="4109964"/>
            <a:ext cx="3577099" cy="2408823"/>
          </a:xfrm>
          <a:prstGeom prst="rect">
            <a:avLst/>
          </a:prstGeom>
          <a:ln w="19050">
            <a:solidFill>
              <a:schemeClr val="tx1"/>
            </a:solidFill>
          </a:ln>
        </p:spPr>
      </p:pic>
      <p:sp>
        <p:nvSpPr>
          <p:cNvPr id="11" name="TextBox 10"/>
          <p:cNvSpPr txBox="1"/>
          <p:nvPr/>
        </p:nvSpPr>
        <p:spPr>
          <a:xfrm>
            <a:off x="6567309" y="3715059"/>
            <a:ext cx="5290393" cy="369332"/>
          </a:xfrm>
          <a:prstGeom prst="rect">
            <a:avLst/>
          </a:prstGeom>
          <a:noFill/>
        </p:spPr>
        <p:txBody>
          <a:bodyPr wrap="square" rtlCol="0">
            <a:spAutoFit/>
          </a:bodyPr>
          <a:lstStyle/>
          <a:p>
            <a:r>
              <a:rPr lang="en-GB" dirty="0"/>
              <a:t>4: Vyrnwy rising more; start of overland flow</a:t>
            </a:r>
          </a:p>
        </p:txBody>
      </p:sp>
    </p:spTree>
    <p:extLst>
      <p:ext uri="{BB962C8B-B14F-4D97-AF65-F5344CB8AC3E}">
        <p14:creationId xmlns:p14="http://schemas.microsoft.com/office/powerpoint/2010/main" val="39553809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96" t="14312" r="24656" b="7156"/>
          <a:stretch/>
        </p:blipFill>
        <p:spPr>
          <a:xfrm>
            <a:off x="176169" y="427694"/>
            <a:ext cx="9017067" cy="6258332"/>
          </a:xfrm>
          <a:prstGeom prst="rect">
            <a:avLst/>
          </a:prstGeom>
        </p:spPr>
      </p:pic>
      <p:pic>
        <p:nvPicPr>
          <p:cNvPr id="5" name="Picture 4"/>
          <p:cNvPicPr>
            <a:picLocks noChangeAspect="1"/>
          </p:cNvPicPr>
          <p:nvPr/>
        </p:nvPicPr>
        <p:blipFill rotWithShape="1">
          <a:blip r:embed="rId3"/>
          <a:srcRect l="18165" t="17614" r="71926" b="37859"/>
          <a:stretch/>
        </p:blipFill>
        <p:spPr>
          <a:xfrm>
            <a:off x="10058402" y="2283890"/>
            <a:ext cx="1325460" cy="3350471"/>
          </a:xfrm>
          <a:prstGeom prst="rect">
            <a:avLst/>
          </a:prstGeom>
        </p:spPr>
      </p:pic>
      <p:pic>
        <p:nvPicPr>
          <p:cNvPr id="6" name="Picture 5"/>
          <p:cNvPicPr>
            <a:picLocks noChangeAspect="1"/>
          </p:cNvPicPr>
          <p:nvPr/>
        </p:nvPicPr>
        <p:blipFill rotWithShape="1">
          <a:blip r:embed="rId3"/>
          <a:srcRect l="31926" t="17492" r="56721" b="71744"/>
          <a:stretch/>
        </p:blipFill>
        <p:spPr>
          <a:xfrm>
            <a:off x="10058402" y="5634361"/>
            <a:ext cx="1543572" cy="823238"/>
          </a:xfrm>
          <a:prstGeom prst="rect">
            <a:avLst/>
          </a:prstGeom>
        </p:spPr>
      </p:pic>
      <p:sp>
        <p:nvSpPr>
          <p:cNvPr id="7" name="TextBox 6"/>
          <p:cNvSpPr txBox="1"/>
          <p:nvPr/>
        </p:nvSpPr>
        <p:spPr>
          <a:xfrm>
            <a:off x="176169" y="58723"/>
            <a:ext cx="9613783" cy="369332"/>
          </a:xfrm>
          <a:prstGeom prst="rect">
            <a:avLst/>
          </a:prstGeom>
          <a:noFill/>
        </p:spPr>
        <p:txBody>
          <a:bodyPr wrap="square" rtlCol="0">
            <a:spAutoFit/>
          </a:bodyPr>
          <a:lstStyle/>
          <a:p>
            <a:r>
              <a:rPr lang="en-GB" dirty="0"/>
              <a:t>Environment Agency map of ‘assets’ - English side of river only (received 1/3/21)</a:t>
            </a:r>
          </a:p>
        </p:txBody>
      </p:sp>
      <p:pic>
        <p:nvPicPr>
          <p:cNvPr id="8" name="Picture 7"/>
          <p:cNvPicPr>
            <a:picLocks noChangeAspect="1"/>
          </p:cNvPicPr>
          <p:nvPr/>
        </p:nvPicPr>
        <p:blipFill rotWithShape="1">
          <a:blip r:embed="rId4"/>
          <a:srcRect l="45413" t="17614" r="43715" b="59144"/>
          <a:stretch/>
        </p:blipFill>
        <p:spPr>
          <a:xfrm>
            <a:off x="10058402" y="427694"/>
            <a:ext cx="1543572" cy="1856196"/>
          </a:xfrm>
          <a:prstGeom prst="rect">
            <a:avLst/>
          </a:prstGeom>
        </p:spPr>
      </p:pic>
      <p:sp>
        <p:nvSpPr>
          <p:cNvPr id="9" name="TextBox 8"/>
          <p:cNvSpPr txBox="1"/>
          <p:nvPr/>
        </p:nvSpPr>
        <p:spPr>
          <a:xfrm>
            <a:off x="6316405" y="4054332"/>
            <a:ext cx="3225528" cy="2046714"/>
          </a:xfrm>
          <a:prstGeom prst="rect">
            <a:avLst/>
          </a:prstGeom>
          <a:noFill/>
          <a:ln w="15875">
            <a:solidFill>
              <a:srgbClr val="FF0000"/>
            </a:solidFill>
          </a:ln>
        </p:spPr>
        <p:txBody>
          <a:bodyPr wrap="square" rtlCol="0">
            <a:spAutoFit/>
          </a:bodyPr>
          <a:lstStyle/>
          <a:p>
            <a:pPr>
              <a:tabLst>
                <a:tab pos="1520825" algn="l"/>
              </a:tabLst>
            </a:pPr>
            <a:r>
              <a:rPr lang="en-GB" sz="1200" b="1" dirty="0">
                <a:solidFill>
                  <a:srgbClr val="FF0000"/>
                </a:solidFill>
              </a:rPr>
              <a:t>    Approximate area covered in next slide</a:t>
            </a:r>
          </a:p>
          <a:p>
            <a:pPr>
              <a:tabLst>
                <a:tab pos="1520825" algn="l"/>
              </a:tabLst>
            </a:pPr>
            <a:endParaRPr lang="en-GB" sz="1200" b="1" dirty="0">
              <a:solidFill>
                <a:srgbClr val="FF0000"/>
              </a:solidFill>
            </a:endParaRPr>
          </a:p>
          <a:p>
            <a:pPr>
              <a:tabLst>
                <a:tab pos="1520825" algn="l"/>
              </a:tabLst>
            </a:pPr>
            <a:endParaRPr lang="en-GB" sz="7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a:p>
            <a:pPr>
              <a:tabLst>
                <a:tab pos="1520825" algn="l"/>
              </a:tabLst>
            </a:pPr>
            <a:endParaRPr lang="en-GB" sz="800" dirty="0"/>
          </a:p>
        </p:txBody>
      </p:sp>
    </p:spTree>
    <p:extLst>
      <p:ext uri="{BB962C8B-B14F-4D97-AF65-F5344CB8AC3E}">
        <p14:creationId xmlns:p14="http://schemas.microsoft.com/office/powerpoint/2010/main" val="1511194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403" t="27383" r="21776" b="20288"/>
          <a:stretch/>
        </p:blipFill>
        <p:spPr>
          <a:xfrm>
            <a:off x="1587172" y="786581"/>
            <a:ext cx="8546117" cy="5260258"/>
          </a:xfrm>
          <a:prstGeom prst="rect">
            <a:avLst/>
          </a:prstGeom>
          <a:ln w="19050">
            <a:solidFill>
              <a:schemeClr val="tx1"/>
            </a:solidFill>
          </a:ln>
        </p:spPr>
      </p:pic>
      <p:sp>
        <p:nvSpPr>
          <p:cNvPr id="7" name="Text Box 2"/>
          <p:cNvSpPr txBox="1">
            <a:spLocks noChangeArrowheads="1"/>
          </p:cNvSpPr>
          <p:nvPr/>
        </p:nvSpPr>
        <p:spPr bwMode="auto">
          <a:xfrm>
            <a:off x="1724948" y="6139937"/>
            <a:ext cx="876300" cy="4381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Crew Green gauge</a:t>
            </a:r>
          </a:p>
        </p:txBody>
      </p:sp>
      <p:cxnSp>
        <p:nvCxnSpPr>
          <p:cNvPr id="8" name="Straight Arrow Connector 7"/>
          <p:cNvCxnSpPr>
            <a:stCxn id="7" idx="0"/>
          </p:cNvCxnSpPr>
          <p:nvPr/>
        </p:nvCxnSpPr>
        <p:spPr>
          <a:xfrm flipH="1" flipV="1">
            <a:off x="2163097" y="5270090"/>
            <a:ext cx="1" cy="8698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2"/>
          <p:cNvSpPr txBox="1">
            <a:spLocks noChangeArrowheads="1"/>
          </p:cNvSpPr>
          <p:nvPr/>
        </p:nvSpPr>
        <p:spPr bwMode="auto">
          <a:xfrm>
            <a:off x="3342355" y="6139937"/>
            <a:ext cx="876300" cy="43815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Weir Brook sluice</a:t>
            </a:r>
          </a:p>
        </p:txBody>
      </p:sp>
      <p:cxnSp>
        <p:nvCxnSpPr>
          <p:cNvPr id="13" name="Straight Arrow Connector 12"/>
          <p:cNvCxnSpPr/>
          <p:nvPr/>
        </p:nvCxnSpPr>
        <p:spPr>
          <a:xfrm flipV="1">
            <a:off x="3780506" y="3519948"/>
            <a:ext cx="761997" cy="26199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Box 2"/>
          <p:cNvSpPr txBox="1">
            <a:spLocks noChangeArrowheads="1"/>
          </p:cNvSpPr>
          <p:nvPr/>
        </p:nvSpPr>
        <p:spPr bwMode="auto">
          <a:xfrm>
            <a:off x="4845460" y="6127646"/>
            <a:ext cx="1417687" cy="5779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New Cut Weir Brook sluice &amp;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Cae</a:t>
            </a:r>
            <a:r>
              <a:rPr lang="en-GB" sz="1100" dirty="0">
                <a:effectLst/>
                <a:latin typeface="Calibri" panose="020F0502020204030204" pitchFamily="34" charset="0"/>
                <a:ea typeface="Calibri" panose="020F0502020204030204" pitchFamily="34" charset="0"/>
                <a:cs typeface="Times New Roman" panose="02020603050405020304" pitchFamily="18" charset="0"/>
              </a:rPr>
              <a:t> Howell gauges</a:t>
            </a:r>
          </a:p>
        </p:txBody>
      </p:sp>
      <p:cxnSp>
        <p:nvCxnSpPr>
          <p:cNvPr id="16" name="Straight Arrow Connector 15"/>
          <p:cNvCxnSpPr/>
          <p:nvPr/>
        </p:nvCxnSpPr>
        <p:spPr>
          <a:xfrm flipH="1" flipV="1">
            <a:off x="4577492" y="3156155"/>
            <a:ext cx="888324" cy="29837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2"/>
          <p:cNvSpPr txBox="1">
            <a:spLocks noChangeArrowheads="1"/>
          </p:cNvSpPr>
          <p:nvPr/>
        </p:nvSpPr>
        <p:spPr bwMode="auto">
          <a:xfrm>
            <a:off x="7271878" y="6127645"/>
            <a:ext cx="967553" cy="4504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Buckley Farm sluice</a:t>
            </a:r>
          </a:p>
        </p:txBody>
      </p:sp>
      <p:cxnSp>
        <p:nvCxnSpPr>
          <p:cNvPr id="19" name="Straight Arrow Connector 18"/>
          <p:cNvCxnSpPr/>
          <p:nvPr/>
        </p:nvCxnSpPr>
        <p:spPr>
          <a:xfrm flipV="1">
            <a:off x="7755654" y="3750733"/>
            <a:ext cx="70823" cy="23892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558115" y="705774"/>
            <a:ext cx="2" cy="19292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 Box 2"/>
          <p:cNvSpPr txBox="1">
            <a:spLocks noChangeArrowheads="1"/>
          </p:cNvSpPr>
          <p:nvPr/>
        </p:nvSpPr>
        <p:spPr bwMode="auto">
          <a:xfrm>
            <a:off x="6074339" y="243041"/>
            <a:ext cx="967553" cy="4504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Dunkett</a:t>
            </a:r>
            <a:r>
              <a:rPr lang="en-GB" sz="1100" dirty="0">
                <a:effectLst/>
                <a:latin typeface="Calibri" panose="020F0502020204030204" pitchFamily="34" charset="0"/>
                <a:ea typeface="Calibri" panose="020F0502020204030204" pitchFamily="34" charset="0"/>
                <a:cs typeface="Times New Roman" panose="02020603050405020304" pitchFamily="18" charset="0"/>
              </a:rPr>
              <a:t> sluice</a:t>
            </a:r>
          </a:p>
        </p:txBody>
      </p:sp>
      <p:sp>
        <p:nvSpPr>
          <p:cNvPr id="26" name="Text Box 2"/>
          <p:cNvSpPr txBox="1">
            <a:spLocks noChangeArrowheads="1"/>
          </p:cNvSpPr>
          <p:nvPr/>
        </p:nvSpPr>
        <p:spPr bwMode="auto">
          <a:xfrm>
            <a:off x="3342355" y="243041"/>
            <a:ext cx="1235522" cy="46273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MIDB maintained sluice</a:t>
            </a:r>
          </a:p>
        </p:txBody>
      </p:sp>
      <p:cxnSp>
        <p:nvCxnSpPr>
          <p:cNvPr id="27" name="Straight Arrow Connector 26"/>
          <p:cNvCxnSpPr/>
          <p:nvPr/>
        </p:nvCxnSpPr>
        <p:spPr>
          <a:xfrm flipH="1">
            <a:off x="3998492" y="693482"/>
            <a:ext cx="82441" cy="130847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 Box 2"/>
          <p:cNvSpPr txBox="1">
            <a:spLocks noChangeArrowheads="1"/>
          </p:cNvSpPr>
          <p:nvPr/>
        </p:nvSpPr>
        <p:spPr bwMode="auto">
          <a:xfrm>
            <a:off x="8496106" y="6121499"/>
            <a:ext cx="967553" cy="45044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Inspection chambers</a:t>
            </a:r>
          </a:p>
        </p:txBody>
      </p:sp>
      <p:cxnSp>
        <p:nvCxnSpPr>
          <p:cNvPr id="32" name="Straight Arrow Connector 31"/>
          <p:cNvCxnSpPr/>
          <p:nvPr/>
        </p:nvCxnSpPr>
        <p:spPr>
          <a:xfrm flipH="1" flipV="1">
            <a:off x="8083152" y="4041058"/>
            <a:ext cx="604643" cy="20988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8178997" y="3942735"/>
            <a:ext cx="825906" cy="21787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 Box 2"/>
          <p:cNvSpPr txBox="1">
            <a:spLocks noChangeArrowheads="1"/>
          </p:cNvSpPr>
          <p:nvPr/>
        </p:nvSpPr>
        <p:spPr bwMode="auto">
          <a:xfrm>
            <a:off x="10361055" y="3387127"/>
            <a:ext cx="1560011" cy="101289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This “missing” section of </a:t>
            </a:r>
            <a:r>
              <a:rPr lang="en-GB" sz="1100" dirty="0" err="1">
                <a:effectLst/>
                <a:latin typeface="Calibri" panose="020F0502020204030204" pitchFamily="34" charset="0"/>
                <a:ea typeface="Calibri" panose="020F0502020204030204" pitchFamily="34" charset="0"/>
                <a:cs typeface="Times New Roman" panose="02020603050405020304" pitchFamily="18" charset="0"/>
              </a:rPr>
              <a:t>argae</a:t>
            </a:r>
            <a:r>
              <a:rPr lang="en-GB" sz="1100" dirty="0">
                <a:effectLst/>
                <a:latin typeface="Calibri" panose="020F0502020204030204" pitchFamily="34" charset="0"/>
                <a:ea typeface="Calibri" panose="020F0502020204030204" pitchFamily="34" charset="0"/>
                <a:cs typeface="Times New Roman" panose="02020603050405020304" pitchFamily="18" charset="0"/>
              </a:rPr>
              <a:t> was completed in the early 2000s, subsequent to this mapping</a:t>
            </a:r>
          </a:p>
        </p:txBody>
      </p:sp>
      <p:cxnSp>
        <p:nvCxnSpPr>
          <p:cNvPr id="37" name="Straight Arrow Connector 36"/>
          <p:cNvCxnSpPr>
            <a:stCxn id="36" idx="1"/>
          </p:cNvCxnSpPr>
          <p:nvPr/>
        </p:nvCxnSpPr>
        <p:spPr>
          <a:xfrm flipH="1" flipV="1">
            <a:off x="8178997" y="3877733"/>
            <a:ext cx="2182058" cy="158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 Box 2"/>
          <p:cNvSpPr txBox="1">
            <a:spLocks noChangeArrowheads="1"/>
          </p:cNvSpPr>
          <p:nvPr/>
        </p:nvSpPr>
        <p:spPr bwMode="auto">
          <a:xfrm>
            <a:off x="603681" y="4867981"/>
            <a:ext cx="505390" cy="440421"/>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NRW</a:t>
            </a:r>
            <a:r>
              <a:rPr lang="en-GB" sz="1100" dirty="0">
                <a:effectLst/>
                <a:latin typeface="Calibri" panose="020F0502020204030204" pitchFamily="34" charset="0"/>
                <a:ea typeface="Calibri" panose="020F0502020204030204" pitchFamily="34" charset="0"/>
                <a:cs typeface="Times New Roman" panose="02020603050405020304" pitchFamily="18" charset="0"/>
              </a:rPr>
              <a:t> sluice</a:t>
            </a:r>
          </a:p>
        </p:txBody>
      </p:sp>
      <p:cxnSp>
        <p:nvCxnSpPr>
          <p:cNvPr id="29" name="Straight Arrow Connector 28"/>
          <p:cNvCxnSpPr/>
          <p:nvPr/>
        </p:nvCxnSpPr>
        <p:spPr>
          <a:xfrm>
            <a:off x="1098264" y="5088192"/>
            <a:ext cx="688203" cy="23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214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53437" y="333676"/>
            <a:ext cx="2701254" cy="307777"/>
          </a:xfrm>
          <a:prstGeom prst="rect">
            <a:avLst/>
          </a:prstGeom>
          <a:noFill/>
        </p:spPr>
        <p:txBody>
          <a:bodyPr wrap="square" rtlCol="0">
            <a:spAutoFit/>
          </a:bodyPr>
          <a:lstStyle/>
          <a:p>
            <a:r>
              <a:rPr lang="en-GB" sz="1400" b="1" dirty="0"/>
              <a:t>Weir Brook sluice/flood doors</a:t>
            </a:r>
            <a:endParaRPr lang="en-GB" sz="1400" dirty="0"/>
          </a:p>
        </p:txBody>
      </p:sp>
      <p:sp>
        <p:nvSpPr>
          <p:cNvPr id="10" name="TextBox 9"/>
          <p:cNvSpPr txBox="1"/>
          <p:nvPr/>
        </p:nvSpPr>
        <p:spPr>
          <a:xfrm>
            <a:off x="966239" y="807900"/>
            <a:ext cx="2701254" cy="307777"/>
          </a:xfrm>
          <a:prstGeom prst="rect">
            <a:avLst/>
          </a:prstGeom>
          <a:noFill/>
        </p:spPr>
        <p:txBody>
          <a:bodyPr wrap="square" rtlCol="0">
            <a:spAutoFit/>
          </a:bodyPr>
          <a:lstStyle/>
          <a:p>
            <a:r>
              <a:rPr lang="en-GB" sz="1400" dirty="0"/>
              <a:t>Upstream         </a:t>
            </a:r>
          </a:p>
        </p:txBody>
      </p:sp>
      <p:sp>
        <p:nvSpPr>
          <p:cNvPr id="11" name="TextBox 10"/>
          <p:cNvSpPr txBox="1"/>
          <p:nvPr/>
        </p:nvSpPr>
        <p:spPr>
          <a:xfrm>
            <a:off x="3863494" y="827700"/>
            <a:ext cx="2701254" cy="307777"/>
          </a:xfrm>
          <a:prstGeom prst="rect">
            <a:avLst/>
          </a:prstGeom>
          <a:noFill/>
        </p:spPr>
        <p:txBody>
          <a:bodyPr wrap="square" rtlCol="0">
            <a:spAutoFit/>
          </a:bodyPr>
          <a:lstStyle/>
          <a:p>
            <a:r>
              <a:rPr lang="en-GB" sz="1400" dirty="0"/>
              <a:t>River side        </a:t>
            </a:r>
          </a:p>
        </p:txBody>
      </p:sp>
      <p:sp>
        <p:nvSpPr>
          <p:cNvPr id="12" name="TextBox 11"/>
          <p:cNvSpPr txBox="1"/>
          <p:nvPr/>
        </p:nvSpPr>
        <p:spPr>
          <a:xfrm>
            <a:off x="6313693" y="236387"/>
            <a:ext cx="4970057" cy="307777"/>
          </a:xfrm>
          <a:prstGeom prst="rect">
            <a:avLst/>
          </a:prstGeom>
          <a:noFill/>
        </p:spPr>
        <p:txBody>
          <a:bodyPr wrap="square" rtlCol="0">
            <a:spAutoFit/>
          </a:bodyPr>
          <a:lstStyle/>
          <a:p>
            <a:r>
              <a:rPr lang="en-GB" sz="1400" b="1" dirty="0"/>
              <a:t>New Cut, Weir Brook sluice/flood doors, and </a:t>
            </a:r>
            <a:r>
              <a:rPr lang="en-GB" sz="1400" b="1" dirty="0" err="1"/>
              <a:t>Cae</a:t>
            </a:r>
            <a:r>
              <a:rPr lang="en-GB" sz="1400" b="1" dirty="0"/>
              <a:t> Howell gauges</a:t>
            </a:r>
            <a:r>
              <a:rPr lang="en-GB" sz="1400" dirty="0"/>
              <a:t>      </a:t>
            </a:r>
          </a:p>
        </p:txBody>
      </p:sp>
      <p:sp>
        <p:nvSpPr>
          <p:cNvPr id="13" name="TextBox 12"/>
          <p:cNvSpPr txBox="1"/>
          <p:nvPr/>
        </p:nvSpPr>
        <p:spPr>
          <a:xfrm>
            <a:off x="6760749" y="848207"/>
            <a:ext cx="1008403" cy="307777"/>
          </a:xfrm>
          <a:prstGeom prst="rect">
            <a:avLst/>
          </a:prstGeom>
          <a:noFill/>
        </p:spPr>
        <p:txBody>
          <a:bodyPr wrap="square" rtlCol="0">
            <a:spAutoFit/>
          </a:bodyPr>
          <a:lstStyle/>
          <a:p>
            <a:r>
              <a:rPr lang="en-GB" sz="1400" dirty="0"/>
              <a:t>Upstream         </a:t>
            </a:r>
          </a:p>
        </p:txBody>
      </p:sp>
      <p:sp>
        <p:nvSpPr>
          <p:cNvPr id="14" name="TextBox 13"/>
          <p:cNvSpPr txBox="1"/>
          <p:nvPr/>
        </p:nvSpPr>
        <p:spPr>
          <a:xfrm>
            <a:off x="9712780" y="834599"/>
            <a:ext cx="2438728" cy="307777"/>
          </a:xfrm>
          <a:prstGeom prst="rect">
            <a:avLst/>
          </a:prstGeom>
          <a:noFill/>
        </p:spPr>
        <p:txBody>
          <a:bodyPr wrap="square" rtlCol="0">
            <a:spAutoFit/>
          </a:bodyPr>
          <a:lstStyle/>
          <a:p>
            <a:r>
              <a:rPr lang="en-GB" sz="1400" dirty="0"/>
              <a:t>River side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7408" y="1133226"/>
            <a:ext cx="2781314" cy="2088000"/>
          </a:xfrm>
          <a:prstGeom prst="rect">
            <a:avLst/>
          </a:prstGeom>
          <a:ln w="19050">
            <a:solidFill>
              <a:schemeClr val="tx1"/>
            </a:solidFill>
          </a:ln>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9439" y="1133226"/>
            <a:ext cx="2781313" cy="2088000"/>
          </a:xfrm>
          <a:prstGeom prst="rect">
            <a:avLst/>
          </a:prstGeom>
          <a:ln w="19050">
            <a:solidFill>
              <a:schemeClr val="tx1"/>
            </a:solidFill>
          </a:ln>
        </p:spPr>
      </p:pic>
      <p:sp>
        <p:nvSpPr>
          <p:cNvPr id="17" name="TextBox 16"/>
          <p:cNvSpPr txBox="1"/>
          <p:nvPr/>
        </p:nvSpPr>
        <p:spPr>
          <a:xfrm>
            <a:off x="7358891" y="458549"/>
            <a:ext cx="4113251" cy="307777"/>
          </a:xfrm>
          <a:prstGeom prst="rect">
            <a:avLst/>
          </a:prstGeom>
          <a:noFill/>
        </p:spPr>
        <p:txBody>
          <a:bodyPr wrap="square" rtlCol="0">
            <a:spAutoFit/>
          </a:bodyPr>
          <a:lstStyle/>
          <a:p>
            <a:r>
              <a:rPr lang="en-GB" sz="1400" dirty="0"/>
              <a:t>(two doors below, four doors above)      </a:t>
            </a:r>
          </a:p>
        </p:txBody>
      </p:sp>
      <p:sp>
        <p:nvSpPr>
          <p:cNvPr id="18" name="Rectangle 17"/>
          <p:cNvSpPr/>
          <p:nvPr/>
        </p:nvSpPr>
        <p:spPr>
          <a:xfrm>
            <a:off x="1501546" y="3612044"/>
            <a:ext cx="2490554" cy="307777"/>
          </a:xfrm>
          <a:prstGeom prst="rect">
            <a:avLst/>
          </a:prstGeom>
        </p:spPr>
        <p:txBody>
          <a:bodyPr wrap="none">
            <a:spAutoFit/>
          </a:bodyPr>
          <a:lstStyle/>
          <a:p>
            <a:r>
              <a:rPr lang="en-GB" sz="1400" b="1" dirty="0"/>
              <a:t>The </a:t>
            </a:r>
            <a:r>
              <a:rPr lang="en-GB" sz="1400" b="1" dirty="0" err="1"/>
              <a:t>Dunkett</a:t>
            </a:r>
            <a:r>
              <a:rPr lang="en-GB" sz="1400" b="1" dirty="0"/>
              <a:t> sluice/flood door</a:t>
            </a:r>
          </a:p>
        </p:txBody>
      </p:sp>
      <p:sp>
        <p:nvSpPr>
          <p:cNvPr id="19" name="TextBox 18"/>
          <p:cNvSpPr txBox="1"/>
          <p:nvPr/>
        </p:nvSpPr>
        <p:spPr>
          <a:xfrm>
            <a:off x="563982" y="3901498"/>
            <a:ext cx="2701254" cy="307777"/>
          </a:xfrm>
          <a:prstGeom prst="rect">
            <a:avLst/>
          </a:prstGeom>
          <a:noFill/>
        </p:spPr>
        <p:txBody>
          <a:bodyPr wrap="square" rtlCol="0">
            <a:spAutoFit/>
          </a:bodyPr>
          <a:lstStyle/>
          <a:p>
            <a:r>
              <a:rPr lang="en-GB" sz="1400" dirty="0"/>
              <a:t>East side (upstream)       </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98667" y="4499515"/>
            <a:ext cx="2255723" cy="1693427"/>
          </a:xfrm>
          <a:prstGeom prst="rect">
            <a:avLst/>
          </a:prstGeom>
          <a:ln w="19050">
            <a:solidFill>
              <a:schemeClr val="tx1"/>
            </a:solidFill>
          </a:ln>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3208" y="4218368"/>
            <a:ext cx="3032773" cy="2276777"/>
          </a:xfrm>
          <a:prstGeom prst="rect">
            <a:avLst/>
          </a:prstGeom>
          <a:ln w="19050">
            <a:solidFill>
              <a:schemeClr val="tx1"/>
            </a:solidFill>
          </a:ln>
        </p:spPr>
      </p:pic>
      <p:sp>
        <p:nvSpPr>
          <p:cNvPr id="22" name="TextBox 21"/>
          <p:cNvSpPr txBox="1"/>
          <p:nvPr/>
        </p:nvSpPr>
        <p:spPr>
          <a:xfrm>
            <a:off x="2852173" y="3901497"/>
            <a:ext cx="2701254" cy="307777"/>
          </a:xfrm>
          <a:prstGeom prst="rect">
            <a:avLst/>
          </a:prstGeom>
          <a:noFill/>
        </p:spPr>
        <p:txBody>
          <a:bodyPr wrap="square" rtlCol="0">
            <a:spAutoFit/>
          </a:bodyPr>
          <a:lstStyle/>
          <a:p>
            <a:r>
              <a:rPr lang="en-GB" sz="1400" dirty="0"/>
              <a:t>West side (downstream)       </a:t>
            </a:r>
          </a:p>
        </p:txBody>
      </p:sp>
      <p:sp>
        <p:nvSpPr>
          <p:cNvPr id="23" name="Rectangle 22"/>
          <p:cNvSpPr/>
          <p:nvPr/>
        </p:nvSpPr>
        <p:spPr>
          <a:xfrm>
            <a:off x="7514140" y="3607137"/>
            <a:ext cx="2569165" cy="307777"/>
          </a:xfrm>
          <a:prstGeom prst="rect">
            <a:avLst/>
          </a:prstGeom>
        </p:spPr>
        <p:txBody>
          <a:bodyPr wrap="none">
            <a:spAutoFit/>
          </a:bodyPr>
          <a:lstStyle/>
          <a:p>
            <a:r>
              <a:rPr lang="en-GB" sz="1400" b="1" dirty="0"/>
              <a:t>Buckley Farm sluice/flood doors</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3995" y="4218367"/>
            <a:ext cx="3004728" cy="2255723"/>
          </a:xfrm>
          <a:prstGeom prst="rect">
            <a:avLst/>
          </a:prstGeom>
          <a:ln w="19050">
            <a:solidFill>
              <a:schemeClr val="tx1"/>
            </a:solidFill>
          </a:ln>
        </p:spPr>
      </p:pic>
      <p:sp>
        <p:nvSpPr>
          <p:cNvPr id="25" name="TextBox 24"/>
          <p:cNvSpPr txBox="1"/>
          <p:nvPr/>
        </p:nvSpPr>
        <p:spPr>
          <a:xfrm>
            <a:off x="6254129" y="3914914"/>
            <a:ext cx="2701254" cy="307777"/>
          </a:xfrm>
          <a:prstGeom prst="rect">
            <a:avLst/>
          </a:prstGeom>
          <a:noFill/>
        </p:spPr>
        <p:txBody>
          <a:bodyPr wrap="square" rtlCol="0">
            <a:spAutoFit/>
          </a:bodyPr>
          <a:lstStyle/>
          <a:p>
            <a:r>
              <a:rPr lang="en-GB" sz="1400" dirty="0"/>
              <a:t>North side (upstream)       </a:t>
            </a:r>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5383" y="4209274"/>
            <a:ext cx="3016839" cy="2264816"/>
          </a:xfrm>
          <a:prstGeom prst="rect">
            <a:avLst/>
          </a:prstGeom>
          <a:ln w="19050">
            <a:solidFill>
              <a:schemeClr val="tx1"/>
            </a:solidFill>
          </a:ln>
        </p:spPr>
      </p:pic>
      <p:sp>
        <p:nvSpPr>
          <p:cNvPr id="27" name="TextBox 26"/>
          <p:cNvSpPr txBox="1"/>
          <p:nvPr/>
        </p:nvSpPr>
        <p:spPr>
          <a:xfrm>
            <a:off x="9415517" y="3892156"/>
            <a:ext cx="2701254" cy="307777"/>
          </a:xfrm>
          <a:prstGeom prst="rect">
            <a:avLst/>
          </a:prstGeom>
          <a:noFill/>
        </p:spPr>
        <p:txBody>
          <a:bodyPr wrap="square" rtlCol="0">
            <a:spAutoFit/>
          </a:bodyPr>
          <a:lstStyle/>
          <a:p>
            <a:r>
              <a:rPr lang="en-GB" sz="1400" dirty="0"/>
              <a:t>South side (downstream)       </a:t>
            </a: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182" y="1142376"/>
            <a:ext cx="2784000" cy="2088000"/>
          </a:xfrm>
          <a:prstGeom prst="rect">
            <a:avLst/>
          </a:prstGeom>
          <a:ln w="19050">
            <a:solidFill>
              <a:schemeClr val="tx1"/>
            </a:solidFill>
          </a:ln>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2692" y="1133226"/>
            <a:ext cx="2783999" cy="2088000"/>
          </a:xfrm>
          <a:prstGeom prst="rect">
            <a:avLst/>
          </a:prstGeom>
          <a:ln w="19050">
            <a:solidFill>
              <a:schemeClr val="tx1"/>
            </a:solidFill>
          </a:ln>
        </p:spPr>
      </p:pic>
    </p:spTree>
    <p:extLst>
      <p:ext uri="{BB962C8B-B14F-4D97-AF65-F5344CB8AC3E}">
        <p14:creationId xmlns:p14="http://schemas.microsoft.com/office/powerpoint/2010/main" val="8569498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39054" y="1411792"/>
            <a:ext cx="3392129" cy="2546555"/>
          </a:xfrm>
          <a:prstGeom prst="rect">
            <a:avLst/>
          </a:prstGeom>
          <a:ln w="19050">
            <a:solidFill>
              <a:schemeClr val="tx1"/>
            </a:solidFill>
          </a:ln>
        </p:spPr>
      </p:pic>
      <p:sp>
        <p:nvSpPr>
          <p:cNvPr id="7" name="TextBox 6"/>
          <p:cNvSpPr txBox="1"/>
          <p:nvPr/>
        </p:nvSpPr>
        <p:spPr>
          <a:xfrm>
            <a:off x="7122816" y="371351"/>
            <a:ext cx="3198273" cy="307777"/>
          </a:xfrm>
          <a:prstGeom prst="rect">
            <a:avLst/>
          </a:prstGeom>
          <a:noFill/>
        </p:spPr>
        <p:txBody>
          <a:bodyPr wrap="square" rtlCol="0">
            <a:spAutoFit/>
          </a:bodyPr>
          <a:lstStyle/>
          <a:p>
            <a:r>
              <a:rPr lang="en-GB" sz="1400" b="1" dirty="0"/>
              <a:t>Drainage through Buckley Farm </a:t>
            </a:r>
            <a:r>
              <a:rPr lang="en-GB" sz="1400" b="1" dirty="0" err="1"/>
              <a:t>argae</a:t>
            </a:r>
            <a:endParaRPr lang="en-GB" sz="1400" dirty="0"/>
          </a:p>
        </p:txBody>
      </p:sp>
      <p:sp>
        <p:nvSpPr>
          <p:cNvPr id="8" name="TextBox 7"/>
          <p:cNvSpPr txBox="1"/>
          <p:nvPr/>
        </p:nvSpPr>
        <p:spPr>
          <a:xfrm>
            <a:off x="6258987" y="680178"/>
            <a:ext cx="2701254" cy="307777"/>
          </a:xfrm>
          <a:prstGeom prst="rect">
            <a:avLst/>
          </a:prstGeom>
          <a:noFill/>
        </p:spPr>
        <p:txBody>
          <a:bodyPr wrap="square" rtlCol="0">
            <a:spAutoFit/>
          </a:bodyPr>
          <a:lstStyle/>
          <a:p>
            <a:r>
              <a:rPr lang="en-GB" sz="1400" dirty="0"/>
              <a:t>North side (upstream)       </a:t>
            </a:r>
          </a:p>
        </p:txBody>
      </p:sp>
      <p:sp>
        <p:nvSpPr>
          <p:cNvPr id="9" name="TextBox 8"/>
          <p:cNvSpPr txBox="1"/>
          <p:nvPr/>
        </p:nvSpPr>
        <p:spPr>
          <a:xfrm>
            <a:off x="9127389" y="680178"/>
            <a:ext cx="2701254" cy="307777"/>
          </a:xfrm>
          <a:prstGeom prst="rect">
            <a:avLst/>
          </a:prstGeom>
          <a:noFill/>
        </p:spPr>
        <p:txBody>
          <a:bodyPr wrap="square" rtlCol="0">
            <a:spAutoFit/>
          </a:bodyPr>
          <a:lstStyle/>
          <a:p>
            <a:r>
              <a:rPr lang="en-GB" sz="1400" dirty="0"/>
              <a:t>South side (downstream)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14" y="834066"/>
            <a:ext cx="2454799" cy="1842878"/>
          </a:xfrm>
          <a:prstGeom prst="rect">
            <a:avLst/>
          </a:prstGeom>
          <a:ln w="19050">
            <a:solidFill>
              <a:schemeClr val="tx1"/>
            </a:solidFill>
          </a:ln>
        </p:spPr>
      </p:pic>
      <p:sp>
        <p:nvSpPr>
          <p:cNvPr id="11" name="TextBox 10"/>
          <p:cNvSpPr txBox="1"/>
          <p:nvPr/>
        </p:nvSpPr>
        <p:spPr>
          <a:xfrm>
            <a:off x="771178" y="371350"/>
            <a:ext cx="3198273" cy="307777"/>
          </a:xfrm>
          <a:prstGeom prst="rect">
            <a:avLst/>
          </a:prstGeom>
          <a:noFill/>
        </p:spPr>
        <p:txBody>
          <a:bodyPr wrap="square" rtlCol="0">
            <a:spAutoFit/>
          </a:bodyPr>
          <a:lstStyle/>
          <a:p>
            <a:r>
              <a:rPr lang="en-GB" sz="1400" b="1" dirty="0"/>
              <a:t>Inspection chambers, Buckley Farm</a:t>
            </a:r>
            <a:endParaRPr lang="en-GB" sz="14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37325" y="1410875"/>
            <a:ext cx="3393177" cy="2547342"/>
          </a:xfrm>
          <a:prstGeom prst="rect">
            <a:avLst/>
          </a:prstGeom>
          <a:ln w="19050">
            <a:solidFill>
              <a:schemeClr val="tx1"/>
            </a:solidFill>
          </a:ln>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365" y="847050"/>
            <a:ext cx="2447630" cy="1837496"/>
          </a:xfrm>
          <a:prstGeom prst="rect">
            <a:avLst/>
          </a:prstGeom>
          <a:ln w="19050">
            <a:solidFill>
              <a:schemeClr val="tx1"/>
            </a:solidFill>
          </a:ln>
        </p:spPr>
      </p:pic>
      <p:sp>
        <p:nvSpPr>
          <p:cNvPr id="17" name="TextBox 16"/>
          <p:cNvSpPr txBox="1"/>
          <p:nvPr/>
        </p:nvSpPr>
        <p:spPr>
          <a:xfrm>
            <a:off x="209652" y="3220019"/>
            <a:ext cx="4616978" cy="315379"/>
          </a:xfrm>
          <a:prstGeom prst="rect">
            <a:avLst/>
          </a:prstGeom>
          <a:noFill/>
        </p:spPr>
        <p:txBody>
          <a:bodyPr wrap="square" rtlCol="0">
            <a:spAutoFit/>
          </a:bodyPr>
          <a:lstStyle/>
          <a:p>
            <a:r>
              <a:rPr lang="en-GB" sz="1400" b="1" dirty="0"/>
              <a:t>MIDB maintained sluice, leading to Weir Brook New Cut</a:t>
            </a:r>
            <a:endParaRPr lang="en-GB" sz="1400" dirty="0"/>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635" y="3535398"/>
            <a:ext cx="3942735" cy="2957051"/>
          </a:xfrm>
          <a:prstGeom prst="rect">
            <a:avLst/>
          </a:prstGeom>
          <a:ln w="19050">
            <a:solidFill>
              <a:schemeClr val="tx1"/>
            </a:solidFill>
          </a:ln>
        </p:spPr>
      </p:pic>
    </p:spTree>
    <p:extLst>
      <p:ext uri="{BB962C8B-B14F-4D97-AF65-F5344CB8AC3E}">
        <p14:creationId xmlns:p14="http://schemas.microsoft.com/office/powerpoint/2010/main" val="672287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65" y="-95079"/>
            <a:ext cx="10515600" cy="942565"/>
          </a:xfrm>
        </p:spPr>
        <p:txBody>
          <a:bodyPr/>
          <a:lstStyle/>
          <a:p>
            <a:r>
              <a:rPr lang="en-GB" b="1" dirty="0"/>
              <a:t>Crew Green gauge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798" y="769555"/>
            <a:ext cx="3549419" cy="2664636"/>
          </a:xfrm>
          <a:prstGeom prst="rect">
            <a:avLst/>
          </a:prstGeom>
          <a:ln w="19050">
            <a:solidFill>
              <a:schemeClr val="tx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3836" y="769555"/>
            <a:ext cx="3549419" cy="2664636"/>
          </a:xfrm>
          <a:prstGeom prst="rect">
            <a:avLst/>
          </a:prstGeom>
          <a:ln w="190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0874" y="769555"/>
            <a:ext cx="3549419" cy="2664636"/>
          </a:xfrm>
          <a:prstGeom prst="rect">
            <a:avLst/>
          </a:prstGeom>
          <a:ln w="19050">
            <a:solidFill>
              <a:schemeClr val="tx1"/>
            </a:solidFill>
          </a:ln>
        </p:spPr>
      </p:pic>
      <p:pic>
        <p:nvPicPr>
          <p:cNvPr id="7" name="Picture 6"/>
          <p:cNvPicPr>
            <a:picLocks noChangeAspect="1"/>
          </p:cNvPicPr>
          <p:nvPr/>
        </p:nvPicPr>
        <p:blipFill rotWithShape="1">
          <a:blip r:embed="rId5"/>
          <a:srcRect l="20972" t="11975" r="41564" b="47760"/>
          <a:stretch/>
        </p:blipFill>
        <p:spPr>
          <a:xfrm>
            <a:off x="286034" y="3900041"/>
            <a:ext cx="4640631" cy="2805559"/>
          </a:xfrm>
          <a:prstGeom prst="rect">
            <a:avLst/>
          </a:prstGeom>
          <a:ln w="19050">
            <a:solidFill>
              <a:schemeClr val="tx1"/>
            </a:solidFill>
          </a:ln>
        </p:spPr>
      </p:pic>
      <p:pic>
        <p:nvPicPr>
          <p:cNvPr id="8" name="Picture 7"/>
          <p:cNvPicPr>
            <a:picLocks noChangeAspect="1"/>
          </p:cNvPicPr>
          <p:nvPr/>
        </p:nvPicPr>
        <p:blipFill rotWithShape="1">
          <a:blip r:embed="rId5"/>
          <a:srcRect l="21388" t="54938" r="22362" b="12593"/>
          <a:stretch/>
        </p:blipFill>
        <p:spPr>
          <a:xfrm>
            <a:off x="5086487" y="4465396"/>
            <a:ext cx="6858001" cy="2226734"/>
          </a:xfrm>
          <a:prstGeom prst="rect">
            <a:avLst/>
          </a:prstGeom>
          <a:ln w="19050">
            <a:solidFill>
              <a:schemeClr val="tx1"/>
            </a:solidFill>
          </a:ln>
        </p:spPr>
      </p:pic>
      <p:sp>
        <p:nvSpPr>
          <p:cNvPr id="10" name="Oval 9"/>
          <p:cNvSpPr/>
          <p:nvPr/>
        </p:nvSpPr>
        <p:spPr>
          <a:xfrm>
            <a:off x="1384423" y="5663381"/>
            <a:ext cx="3623006" cy="104221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378570" y="5073445"/>
            <a:ext cx="66999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094299" y="5592233"/>
            <a:ext cx="669998" cy="3048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a:stCxn id="11" idx="5"/>
            <a:endCxn id="12" idx="1"/>
          </p:cNvCxnSpPr>
          <p:nvPr/>
        </p:nvCxnSpPr>
        <p:spPr>
          <a:xfrm>
            <a:off x="9950449" y="5333608"/>
            <a:ext cx="1241969" cy="30326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33081" y="3544005"/>
            <a:ext cx="3195105" cy="246221"/>
          </a:xfrm>
          <a:prstGeom prst="rect">
            <a:avLst/>
          </a:prstGeom>
        </p:spPr>
        <p:txBody>
          <a:bodyPr wrap="none">
            <a:spAutoFit/>
          </a:bodyPr>
          <a:lstStyle/>
          <a:p>
            <a:r>
              <a:rPr lang="en-GB" sz="1000" dirty="0">
                <a:hlinkClick r:id="rId6"/>
              </a:rPr>
              <a:t>River Severn at Crew Green :: the UK River Levels Website</a:t>
            </a:r>
            <a:endParaRPr lang="en-GB" sz="1000" dirty="0"/>
          </a:p>
        </p:txBody>
      </p:sp>
      <p:sp>
        <p:nvSpPr>
          <p:cNvPr id="17" name="TextBox 16"/>
          <p:cNvSpPr txBox="1"/>
          <p:nvPr/>
        </p:nvSpPr>
        <p:spPr>
          <a:xfrm>
            <a:off x="4926665" y="3713274"/>
            <a:ext cx="7017824" cy="738664"/>
          </a:xfrm>
          <a:prstGeom prst="rect">
            <a:avLst/>
          </a:prstGeom>
          <a:noFill/>
          <a:ln w="19050">
            <a:solidFill>
              <a:schemeClr val="tx1"/>
            </a:solidFill>
          </a:ln>
        </p:spPr>
        <p:txBody>
          <a:bodyPr wrap="square" rtlCol="0">
            <a:spAutoFit/>
          </a:bodyPr>
          <a:lstStyle/>
          <a:p>
            <a:r>
              <a:rPr lang="en-GB" sz="1400" dirty="0"/>
              <a:t>The Crew Green gauge has been repeatedly faulty for months, including throwing false “spikes” to 16.96m; this was the automatically generated display on 08/05/2021, with a flood alert in force for the Severn Vyrnwy confluence, after heavy rain</a:t>
            </a:r>
          </a:p>
        </p:txBody>
      </p:sp>
    </p:spTree>
    <p:extLst>
      <p:ext uri="{BB962C8B-B14F-4D97-AF65-F5344CB8AC3E}">
        <p14:creationId xmlns:p14="http://schemas.microsoft.com/office/powerpoint/2010/main" val="1136940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250" t="12029" r="39510" b="4203"/>
          <a:stretch/>
        </p:blipFill>
        <p:spPr>
          <a:xfrm>
            <a:off x="914399" y="357808"/>
            <a:ext cx="4353340" cy="5991024"/>
          </a:xfrm>
          <a:prstGeom prst="rect">
            <a:avLst/>
          </a:prstGeom>
          <a:ln w="19050">
            <a:solidFill>
              <a:schemeClr val="tx1"/>
            </a:solidFill>
          </a:ln>
        </p:spPr>
      </p:pic>
      <p:pic>
        <p:nvPicPr>
          <p:cNvPr id="5" name="Picture 4"/>
          <p:cNvPicPr>
            <a:picLocks noChangeAspect="1"/>
          </p:cNvPicPr>
          <p:nvPr/>
        </p:nvPicPr>
        <p:blipFill rotWithShape="1">
          <a:blip r:embed="rId3"/>
          <a:srcRect l="25842" t="11884" r="39022" b="4493"/>
          <a:stretch/>
        </p:blipFill>
        <p:spPr>
          <a:xfrm>
            <a:off x="6380919" y="357808"/>
            <a:ext cx="4467675" cy="5981086"/>
          </a:xfrm>
          <a:prstGeom prst="rect">
            <a:avLst/>
          </a:prstGeom>
          <a:ln w="19050">
            <a:solidFill>
              <a:schemeClr val="tx1"/>
            </a:solidFill>
          </a:ln>
        </p:spPr>
      </p:pic>
    </p:spTree>
    <p:extLst>
      <p:ext uri="{BB962C8B-B14F-4D97-AF65-F5344CB8AC3E}">
        <p14:creationId xmlns:p14="http://schemas.microsoft.com/office/powerpoint/2010/main" val="11917540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Storage capacities</a:t>
            </a:r>
            <a:br>
              <a:rPr lang="en-GB" dirty="0"/>
            </a:br>
            <a:r>
              <a:rPr lang="en-GB" sz="2700" b="1" dirty="0"/>
              <a:t>Three main areas of storage upstream of Shrewsbury which store water during a flood</a:t>
            </a:r>
            <a:br>
              <a:rPr lang="en-GB" sz="2700" b="1" dirty="0"/>
            </a:br>
            <a:r>
              <a:rPr lang="en-GB" sz="2700" b="1" dirty="0"/>
              <a:t>event </a:t>
            </a:r>
            <a:r>
              <a:rPr lang="en-GB" sz="1600" b="1" dirty="0"/>
              <a:t>(Environment Agency: Shrewsbury Flood Alleviation Scheme, March 2001)</a:t>
            </a:r>
            <a:endParaRPr lang="en-GB" sz="1600" dirty="0"/>
          </a:p>
        </p:txBody>
      </p:sp>
      <p:sp>
        <p:nvSpPr>
          <p:cNvPr id="3" name="Content Placeholder 2"/>
          <p:cNvSpPr>
            <a:spLocks noGrp="1"/>
          </p:cNvSpPr>
          <p:nvPr>
            <p:ph idx="1"/>
          </p:nvPr>
        </p:nvSpPr>
        <p:spPr>
          <a:xfrm>
            <a:off x="956344" y="1825625"/>
            <a:ext cx="10276515" cy="3190992"/>
          </a:xfrm>
        </p:spPr>
        <p:txBody>
          <a:bodyPr>
            <a:normAutofit fontScale="92500" lnSpcReduction="10000"/>
          </a:bodyPr>
          <a:lstStyle/>
          <a:p>
            <a:r>
              <a:rPr lang="en-GB" dirty="0"/>
              <a:t>Lake Vyrnwy – 60,000,000 cu m</a:t>
            </a:r>
          </a:p>
          <a:p>
            <a:pPr marL="444500" indent="0">
              <a:buNone/>
            </a:pPr>
            <a:r>
              <a:rPr lang="en-GB" sz="1600" dirty="0"/>
              <a:t>Built in the 1890s for Liverpool’s water supply.  210,000 cu m per day treated at Oswestry </a:t>
            </a:r>
            <a:r>
              <a:rPr lang="en-GB" sz="1600" dirty="0" err="1"/>
              <a:t>en</a:t>
            </a:r>
            <a:r>
              <a:rPr lang="en-GB" sz="1600" dirty="0"/>
              <a:t> route to </a:t>
            </a:r>
            <a:r>
              <a:rPr lang="en-GB" sz="1600" dirty="0" err="1"/>
              <a:t>Prescot</a:t>
            </a:r>
            <a:r>
              <a:rPr lang="en-GB" sz="1600" dirty="0"/>
              <a:t> reservoirs</a:t>
            </a:r>
          </a:p>
          <a:p>
            <a:pPr marL="444500" indent="0">
              <a:buNone/>
            </a:pPr>
            <a:r>
              <a:rPr lang="en-GB" sz="1600" dirty="0">
                <a:solidFill>
                  <a:srgbClr val="FF0000"/>
                </a:solidFill>
              </a:rPr>
              <a:t>Catchment represents only 4% of the total catchment area to Shrewsbury</a:t>
            </a:r>
          </a:p>
          <a:p>
            <a:pPr marL="444500" indent="0">
              <a:buNone/>
            </a:pPr>
            <a:r>
              <a:rPr lang="en-GB" sz="1600" dirty="0"/>
              <a:t>25,000 – 45,000 cu m per day of compensation water can be released into the river Vyrnwy</a:t>
            </a:r>
          </a:p>
          <a:p>
            <a:r>
              <a:rPr lang="en-GB" dirty="0" err="1"/>
              <a:t>Llyn</a:t>
            </a:r>
            <a:r>
              <a:rPr lang="en-GB" dirty="0"/>
              <a:t> Clywedog – 50,000,000 cu m</a:t>
            </a:r>
          </a:p>
          <a:p>
            <a:pPr marL="457200" lvl="1" indent="0">
              <a:buNone/>
            </a:pPr>
            <a:r>
              <a:rPr lang="en-GB" sz="1600" dirty="0"/>
              <a:t>Built in the 1960s to regulate flow on the Severn</a:t>
            </a:r>
          </a:p>
          <a:p>
            <a:pPr marL="457200" lvl="1" indent="0">
              <a:buNone/>
            </a:pPr>
            <a:r>
              <a:rPr lang="en-GB" sz="1600" dirty="0">
                <a:solidFill>
                  <a:srgbClr val="FF0000"/>
                </a:solidFill>
              </a:rPr>
              <a:t>Catchment represents only 1.8% of the total catchment area to Shrewsbury</a:t>
            </a:r>
          </a:p>
          <a:p>
            <a:r>
              <a:rPr lang="en-GB" dirty="0"/>
              <a:t>Severn/Vyrnwy confluence – 20,000,000 cu m</a:t>
            </a:r>
          </a:p>
          <a:p>
            <a:pPr marL="444500" indent="0">
              <a:buNone/>
            </a:pPr>
            <a:r>
              <a:rPr lang="en-GB" sz="1600" dirty="0">
                <a:solidFill>
                  <a:srgbClr val="FF0000"/>
                </a:solidFill>
              </a:rPr>
              <a:t>Held back by sluice gates when the </a:t>
            </a:r>
            <a:r>
              <a:rPr lang="en-GB" sz="1600" dirty="0" err="1">
                <a:solidFill>
                  <a:srgbClr val="FF0000"/>
                </a:solidFill>
              </a:rPr>
              <a:t>argaes</a:t>
            </a:r>
            <a:r>
              <a:rPr lang="en-GB" sz="1600" dirty="0">
                <a:solidFill>
                  <a:srgbClr val="FF0000"/>
                </a:solidFill>
              </a:rPr>
              <a:t> are overtopped</a:t>
            </a:r>
          </a:p>
        </p:txBody>
      </p:sp>
      <p:sp>
        <p:nvSpPr>
          <p:cNvPr id="4" name="TextBox 3"/>
          <p:cNvSpPr txBox="1"/>
          <p:nvPr/>
        </p:nvSpPr>
        <p:spPr>
          <a:xfrm>
            <a:off x="947955" y="5478011"/>
            <a:ext cx="6056851" cy="923330"/>
          </a:xfrm>
          <a:prstGeom prst="rect">
            <a:avLst/>
          </a:prstGeom>
          <a:noFill/>
        </p:spPr>
        <p:txBody>
          <a:bodyPr wrap="square" rtlCol="0">
            <a:spAutoFit/>
          </a:bodyPr>
          <a:lstStyle/>
          <a:p>
            <a:r>
              <a:rPr lang="en-GB" dirty="0"/>
              <a:t>1 cu m of water = 1 tonne</a:t>
            </a:r>
          </a:p>
          <a:p>
            <a:r>
              <a:rPr lang="en-GB" dirty="0"/>
              <a:t>1 </a:t>
            </a:r>
            <a:r>
              <a:rPr lang="en-GB" dirty="0" err="1"/>
              <a:t>cumec</a:t>
            </a:r>
            <a:r>
              <a:rPr lang="en-GB" dirty="0"/>
              <a:t> = 1 cu m of water per sec, 86,400 cu m per day</a:t>
            </a:r>
          </a:p>
          <a:p>
            <a:r>
              <a:rPr lang="en-GB" dirty="0"/>
              <a:t>450 </a:t>
            </a:r>
            <a:r>
              <a:rPr lang="en-GB" dirty="0" err="1"/>
              <a:t>cumec</a:t>
            </a:r>
            <a:r>
              <a:rPr lang="en-GB" dirty="0"/>
              <a:t> for a day = 38,880,000 cu m</a:t>
            </a:r>
          </a:p>
        </p:txBody>
      </p:sp>
      <p:sp>
        <p:nvSpPr>
          <p:cNvPr id="5" name="TextBox 4"/>
          <p:cNvSpPr txBox="1"/>
          <p:nvPr/>
        </p:nvSpPr>
        <p:spPr>
          <a:xfrm>
            <a:off x="7670334" y="5847343"/>
            <a:ext cx="4874004" cy="553998"/>
          </a:xfrm>
          <a:prstGeom prst="rect">
            <a:avLst/>
          </a:prstGeom>
          <a:noFill/>
        </p:spPr>
        <p:txBody>
          <a:bodyPr wrap="square" rtlCol="0">
            <a:spAutoFit/>
          </a:bodyPr>
          <a:lstStyle/>
          <a:p>
            <a:r>
              <a:rPr lang="en-GB" sz="1000" dirty="0"/>
              <a:t>Note: statements from EA report above </a:t>
            </a:r>
            <a:r>
              <a:rPr lang="en-GB" sz="1000" b="1" dirty="0">
                <a:solidFill>
                  <a:srgbClr val="FF0000"/>
                </a:solidFill>
              </a:rPr>
              <a:t>in red </a:t>
            </a:r>
            <a:r>
              <a:rPr lang="en-GB" sz="1000" dirty="0"/>
              <a:t>are thought to be misleading:</a:t>
            </a:r>
          </a:p>
          <a:p>
            <a:pPr marL="285750" indent="-285750">
              <a:buFontTx/>
              <a:buChar char="-"/>
            </a:pPr>
            <a:r>
              <a:rPr lang="en-GB" sz="1000" dirty="0"/>
              <a:t>%s by area might be right but by rainfall will be much higher</a:t>
            </a:r>
          </a:p>
          <a:p>
            <a:pPr marL="285750" indent="-285750">
              <a:buFontTx/>
              <a:buChar char="-"/>
            </a:pPr>
            <a:r>
              <a:rPr lang="en-GB" sz="1000" dirty="0"/>
              <a:t>There are now flap-doors rather than sluice gates</a:t>
            </a:r>
          </a:p>
        </p:txBody>
      </p:sp>
    </p:spTree>
    <p:extLst>
      <p:ext uri="{BB962C8B-B14F-4D97-AF65-F5344CB8AC3E}">
        <p14:creationId xmlns:p14="http://schemas.microsoft.com/office/powerpoint/2010/main" val="67786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9061" t="18346" r="19167" b="29421"/>
          <a:stretch/>
        </p:blipFill>
        <p:spPr bwMode="auto">
          <a:xfrm>
            <a:off x="902597" y="467140"/>
            <a:ext cx="5875890" cy="2971800"/>
          </a:xfrm>
          <a:prstGeom prst="rect">
            <a:avLst/>
          </a:prstGeom>
          <a:ln w="19050">
            <a:solidFill>
              <a:schemeClr val="tx1"/>
            </a:solidFill>
          </a:ln>
          <a:extLst>
            <a:ext uri="{53640926-AAD7-44D8-BBD7-CCE9431645EC}">
              <a14:shadowObscured xmlns:a14="http://schemas.microsoft.com/office/drawing/2010/main"/>
            </a:ext>
          </a:extLst>
        </p:spPr>
      </p:pic>
      <p:sp>
        <p:nvSpPr>
          <p:cNvPr id="5" name="Rectangle 4"/>
          <p:cNvSpPr/>
          <p:nvPr/>
        </p:nvSpPr>
        <p:spPr>
          <a:xfrm>
            <a:off x="7625558" y="1733585"/>
            <a:ext cx="4947302" cy="369332"/>
          </a:xfrm>
          <a:prstGeom prst="rect">
            <a:avLst/>
          </a:prstGeom>
        </p:spPr>
        <p:txBody>
          <a:bodyPr wrap="square">
            <a:spAutoFit/>
          </a:bodyPr>
          <a:lstStyle/>
          <a:p>
            <a:r>
              <a:rPr lang="en-GB" dirty="0">
                <a:latin typeface="Calibri" panose="020F0502020204030204" pitchFamily="34" charset="0"/>
                <a:ea typeface="Calibri" panose="020F0502020204030204" pitchFamily="34" charset="0"/>
                <a:cs typeface="Times New Roman" panose="02020603050405020304" pitchFamily="18" charset="0"/>
              </a:rPr>
              <a:t>Clywedog Reservoir Level, last 12 months</a:t>
            </a:r>
            <a:endParaRPr lang="en-GB" dirty="0"/>
          </a:p>
        </p:txBody>
      </p:sp>
      <p:pic>
        <p:nvPicPr>
          <p:cNvPr id="6" name="Picture 5"/>
          <p:cNvPicPr/>
          <p:nvPr/>
        </p:nvPicPr>
        <p:blipFill rotWithShape="1">
          <a:blip r:embed="rId3"/>
          <a:srcRect l="18775" t="26754" r="19454" b="29421"/>
          <a:stretch/>
        </p:blipFill>
        <p:spPr bwMode="auto">
          <a:xfrm>
            <a:off x="902597" y="3673335"/>
            <a:ext cx="5875890" cy="2558499"/>
          </a:xfrm>
          <a:prstGeom prst="rect">
            <a:avLst/>
          </a:prstGeom>
          <a:ln w="19050">
            <a:solidFill>
              <a:schemeClr val="tx1"/>
            </a:solidFill>
          </a:ln>
          <a:extLst>
            <a:ext uri="{53640926-AAD7-44D8-BBD7-CCE9431645EC}">
              <a14:shadowObscured xmlns:a14="http://schemas.microsoft.com/office/drawing/2010/main"/>
            </a:ext>
          </a:extLst>
        </p:spPr>
      </p:pic>
      <p:sp>
        <p:nvSpPr>
          <p:cNvPr id="7" name="Rectangle 6"/>
          <p:cNvSpPr/>
          <p:nvPr/>
        </p:nvSpPr>
        <p:spPr>
          <a:xfrm>
            <a:off x="7625558" y="4551052"/>
            <a:ext cx="3601755" cy="388696"/>
          </a:xfrm>
          <a:prstGeom prst="rect">
            <a:avLst/>
          </a:prstGeom>
        </p:spPr>
        <p:txBody>
          <a:bodyPr wrap="none">
            <a:spAutoFit/>
          </a:bodyPr>
          <a:lstStyle/>
          <a:p>
            <a:pPr>
              <a:lnSpc>
                <a:spcPct val="107000"/>
              </a:lnSpc>
              <a:spcBef>
                <a:spcPts val="600"/>
              </a:spcBef>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Clywedog at </a:t>
            </a:r>
            <a:r>
              <a:rPr lang="en-GB" dirty="0" err="1">
                <a:latin typeface="Calibri" panose="020F0502020204030204" pitchFamily="34" charset="0"/>
                <a:ea typeface="Calibri" panose="020F0502020204030204" pitchFamily="34" charset="0"/>
                <a:cs typeface="Times New Roman" panose="02020603050405020304" pitchFamily="18" charset="0"/>
              </a:rPr>
              <a:t>Bryntail</a:t>
            </a:r>
            <a:r>
              <a:rPr lang="en-GB" dirty="0">
                <a:latin typeface="Calibri" panose="020F0502020204030204" pitchFamily="34" charset="0"/>
                <a:ea typeface="Calibri" panose="020F0502020204030204" pitchFamily="34" charset="0"/>
                <a:cs typeface="Times New Roman" panose="02020603050405020304" pitchFamily="18" charset="0"/>
              </a:rPr>
              <a:t>, last 12 months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6424017" y="48079"/>
            <a:ext cx="5585375" cy="369332"/>
          </a:xfrm>
          <a:prstGeom prst="rect">
            <a:avLst/>
          </a:prstGeom>
        </p:spPr>
        <p:txBody>
          <a:bodyPr wrap="none">
            <a:spAutoFit/>
          </a:bodyPr>
          <a:lstStyle/>
          <a:p>
            <a:r>
              <a:rPr lang="en-GB" dirty="0">
                <a:hlinkClick r:id="rId4"/>
              </a:rPr>
              <a:t>River levels, rainfall and sea data (</a:t>
            </a:r>
            <a:r>
              <a:rPr lang="en-GB" dirty="0" err="1">
                <a:hlinkClick r:id="rId4"/>
              </a:rPr>
              <a:t>naturalresources.wales</a:t>
            </a:r>
            <a:r>
              <a:rPr lang="en-GB" dirty="0">
                <a:hlinkClick r:id="rId4"/>
              </a:rPr>
              <a:t>)</a:t>
            </a:r>
            <a:endParaRPr lang="en-GB" dirty="0"/>
          </a:p>
        </p:txBody>
      </p:sp>
    </p:spTree>
    <p:extLst>
      <p:ext uri="{BB962C8B-B14F-4D97-AF65-F5344CB8AC3E}">
        <p14:creationId xmlns:p14="http://schemas.microsoft.com/office/powerpoint/2010/main" val="581352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6719" t="12222" r="39843" b="3889"/>
          <a:stretch/>
        </p:blipFill>
        <p:spPr>
          <a:xfrm>
            <a:off x="1295400" y="581025"/>
            <a:ext cx="4076700" cy="5753100"/>
          </a:xfrm>
          <a:prstGeom prst="rect">
            <a:avLst/>
          </a:prstGeom>
          <a:ln w="19050">
            <a:solidFill>
              <a:srgbClr val="000000"/>
            </a:solidFill>
          </a:ln>
        </p:spPr>
      </p:pic>
      <p:pic>
        <p:nvPicPr>
          <p:cNvPr id="7" name="Picture 6"/>
          <p:cNvPicPr>
            <a:picLocks noChangeAspect="1"/>
          </p:cNvPicPr>
          <p:nvPr/>
        </p:nvPicPr>
        <p:blipFill rotWithShape="1">
          <a:blip r:embed="rId3"/>
          <a:srcRect l="4297" t="24306" r="70937" b="8195"/>
          <a:stretch/>
        </p:blipFill>
        <p:spPr>
          <a:xfrm>
            <a:off x="6638925" y="581025"/>
            <a:ext cx="3752850" cy="5753580"/>
          </a:xfrm>
          <a:prstGeom prst="rect">
            <a:avLst/>
          </a:prstGeom>
        </p:spPr>
      </p:pic>
    </p:spTree>
    <p:extLst>
      <p:ext uri="{BB962C8B-B14F-4D97-AF65-F5344CB8AC3E}">
        <p14:creationId xmlns:p14="http://schemas.microsoft.com/office/powerpoint/2010/main" val="3520679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01712" y="32161"/>
            <a:ext cx="11091080" cy="707886"/>
          </a:xfrm>
          <a:prstGeom prst="rect">
            <a:avLst/>
          </a:prstGeom>
          <a:noFill/>
        </p:spPr>
        <p:txBody>
          <a:bodyPr wrap="square" rtlCol="0">
            <a:spAutoFit/>
          </a:bodyPr>
          <a:lstStyle/>
          <a:p>
            <a:r>
              <a:rPr lang="en-GB" sz="4000" b="1" dirty="0">
                <a:latin typeface="+mj-lt"/>
                <a:ea typeface="+mj-ea"/>
                <a:cs typeface="+mj-cs"/>
              </a:rPr>
              <a:t>Rainfall - </a:t>
            </a:r>
            <a:r>
              <a:rPr lang="en-GB" sz="4000" dirty="0" err="1"/>
              <a:t>Dolydd</a:t>
            </a:r>
            <a:r>
              <a:rPr lang="en-GB" sz="4000" dirty="0"/>
              <a:t> rainfall gauge  </a:t>
            </a:r>
            <a:r>
              <a:rPr lang="en-GB" sz="1200" dirty="0"/>
              <a:t>https://rivers-and-seas.naturalresources.wales/Station/1139?</a:t>
            </a:r>
          </a:p>
        </p:txBody>
      </p:sp>
      <p:sp>
        <p:nvSpPr>
          <p:cNvPr id="10" name="TextBox 9"/>
          <p:cNvSpPr txBox="1"/>
          <p:nvPr/>
        </p:nvSpPr>
        <p:spPr>
          <a:xfrm>
            <a:off x="901712" y="3273957"/>
            <a:ext cx="2308627" cy="338554"/>
          </a:xfrm>
          <a:prstGeom prst="rect">
            <a:avLst/>
          </a:prstGeom>
          <a:noFill/>
        </p:spPr>
        <p:txBody>
          <a:bodyPr wrap="square" rtlCol="0">
            <a:spAutoFit/>
          </a:bodyPr>
          <a:lstStyle/>
          <a:p>
            <a:r>
              <a:rPr lang="en-GB" sz="1600" b="1" dirty="0"/>
              <a:t>Ciara, 9/2/20, 63.4mm</a:t>
            </a:r>
          </a:p>
        </p:txBody>
      </p:sp>
      <p:sp>
        <p:nvSpPr>
          <p:cNvPr id="12" name="TextBox 11"/>
          <p:cNvSpPr txBox="1"/>
          <p:nvPr/>
        </p:nvSpPr>
        <p:spPr>
          <a:xfrm>
            <a:off x="4416862" y="3268097"/>
            <a:ext cx="2639101" cy="338554"/>
          </a:xfrm>
          <a:prstGeom prst="rect">
            <a:avLst/>
          </a:prstGeom>
          <a:noFill/>
        </p:spPr>
        <p:txBody>
          <a:bodyPr wrap="square" rtlCol="0">
            <a:spAutoFit/>
          </a:bodyPr>
          <a:lstStyle/>
          <a:p>
            <a:r>
              <a:rPr lang="en-GB" sz="1600" b="1" dirty="0"/>
              <a:t>Dennis, 15-16/2/20, 84mm</a:t>
            </a:r>
          </a:p>
        </p:txBody>
      </p:sp>
      <p:sp>
        <p:nvSpPr>
          <p:cNvPr id="14" name="TextBox 13"/>
          <p:cNvSpPr txBox="1"/>
          <p:nvPr/>
        </p:nvSpPr>
        <p:spPr>
          <a:xfrm>
            <a:off x="901712" y="6201407"/>
            <a:ext cx="3129825" cy="338554"/>
          </a:xfrm>
          <a:prstGeom prst="rect">
            <a:avLst/>
          </a:prstGeom>
          <a:noFill/>
        </p:spPr>
        <p:txBody>
          <a:bodyPr wrap="square" rtlCol="0">
            <a:spAutoFit/>
          </a:bodyPr>
          <a:lstStyle/>
          <a:p>
            <a:r>
              <a:rPr lang="en-GB" sz="1600" b="1" dirty="0"/>
              <a:t>Heavy rain, 21-24/2/20, 131mm</a:t>
            </a:r>
          </a:p>
        </p:txBody>
      </p:sp>
      <p:sp>
        <p:nvSpPr>
          <p:cNvPr id="17" name="TextBox 16"/>
          <p:cNvSpPr txBox="1"/>
          <p:nvPr/>
        </p:nvSpPr>
        <p:spPr>
          <a:xfrm>
            <a:off x="4416862" y="6201407"/>
            <a:ext cx="3129825" cy="338554"/>
          </a:xfrm>
          <a:prstGeom prst="rect">
            <a:avLst/>
          </a:prstGeom>
          <a:noFill/>
        </p:spPr>
        <p:txBody>
          <a:bodyPr wrap="square" rtlCol="0">
            <a:spAutoFit/>
          </a:bodyPr>
          <a:lstStyle/>
          <a:p>
            <a:r>
              <a:rPr lang="en-GB" sz="1600" b="1" dirty="0"/>
              <a:t>Jorge, 28-29/2/20, 81.8mm</a:t>
            </a:r>
          </a:p>
        </p:txBody>
      </p:sp>
      <p:sp>
        <p:nvSpPr>
          <p:cNvPr id="19" name="TextBox 18"/>
          <p:cNvSpPr txBox="1"/>
          <p:nvPr/>
        </p:nvSpPr>
        <p:spPr>
          <a:xfrm>
            <a:off x="8862967" y="6201407"/>
            <a:ext cx="3129825" cy="338554"/>
          </a:xfrm>
          <a:prstGeom prst="rect">
            <a:avLst/>
          </a:prstGeom>
          <a:noFill/>
        </p:spPr>
        <p:txBody>
          <a:bodyPr wrap="square" rtlCol="0">
            <a:spAutoFit/>
          </a:bodyPr>
          <a:lstStyle/>
          <a:p>
            <a:r>
              <a:rPr lang="en-GB" sz="1600" b="1" dirty="0"/>
              <a:t>Christoph, 19-20/1/21, 136.6mm</a:t>
            </a:r>
          </a:p>
        </p:txBody>
      </p:sp>
      <p:pic>
        <p:nvPicPr>
          <p:cNvPr id="15" name="Picture 14"/>
          <p:cNvPicPr>
            <a:picLocks noChangeAspect="1"/>
          </p:cNvPicPr>
          <p:nvPr/>
        </p:nvPicPr>
        <p:blipFill rotWithShape="1">
          <a:blip r:embed="rId2"/>
          <a:srcRect l="18994" t="31739" r="64620" b="27247"/>
          <a:stretch/>
        </p:blipFill>
        <p:spPr>
          <a:xfrm>
            <a:off x="1051312" y="858178"/>
            <a:ext cx="1660552" cy="2337988"/>
          </a:xfrm>
          <a:prstGeom prst="rect">
            <a:avLst/>
          </a:prstGeom>
          <a:ln w="19050">
            <a:solidFill>
              <a:schemeClr val="tx1"/>
            </a:solidFill>
          </a:ln>
        </p:spPr>
      </p:pic>
      <p:pic>
        <p:nvPicPr>
          <p:cNvPr id="3" name="Picture 2"/>
          <p:cNvPicPr>
            <a:picLocks noChangeAspect="1"/>
          </p:cNvPicPr>
          <p:nvPr/>
        </p:nvPicPr>
        <p:blipFill rotWithShape="1">
          <a:blip r:embed="rId3"/>
          <a:srcRect l="19239" t="32029" r="60707" b="28261"/>
          <a:stretch/>
        </p:blipFill>
        <p:spPr>
          <a:xfrm>
            <a:off x="4564166" y="817481"/>
            <a:ext cx="2140802" cy="2384470"/>
          </a:xfrm>
          <a:prstGeom prst="rect">
            <a:avLst/>
          </a:prstGeom>
          <a:ln w="19050">
            <a:solidFill>
              <a:schemeClr val="tx1"/>
            </a:solidFill>
          </a:ln>
        </p:spPr>
      </p:pic>
      <p:pic>
        <p:nvPicPr>
          <p:cNvPr id="4" name="Picture 3"/>
          <p:cNvPicPr>
            <a:picLocks noChangeAspect="1"/>
          </p:cNvPicPr>
          <p:nvPr/>
        </p:nvPicPr>
        <p:blipFill rotWithShape="1">
          <a:blip r:embed="rId4"/>
          <a:srcRect l="19158" t="32029" r="60625" b="27681"/>
          <a:stretch/>
        </p:blipFill>
        <p:spPr>
          <a:xfrm>
            <a:off x="983690" y="3701976"/>
            <a:ext cx="2144670" cy="2404106"/>
          </a:xfrm>
          <a:prstGeom prst="rect">
            <a:avLst/>
          </a:prstGeom>
          <a:ln w="19050">
            <a:solidFill>
              <a:schemeClr val="tx1"/>
            </a:solidFill>
          </a:ln>
        </p:spPr>
      </p:pic>
      <p:pic>
        <p:nvPicPr>
          <p:cNvPr id="7" name="Picture 6"/>
          <p:cNvPicPr>
            <a:picLocks noChangeAspect="1"/>
          </p:cNvPicPr>
          <p:nvPr/>
        </p:nvPicPr>
        <p:blipFill rotWithShape="1">
          <a:blip r:embed="rId5"/>
          <a:srcRect l="19239" t="31884" r="60707" b="28406"/>
          <a:stretch/>
        </p:blipFill>
        <p:spPr>
          <a:xfrm>
            <a:off x="4546537" y="3701976"/>
            <a:ext cx="2158431" cy="2404106"/>
          </a:xfrm>
          <a:prstGeom prst="rect">
            <a:avLst/>
          </a:prstGeom>
          <a:ln w="19050">
            <a:solidFill>
              <a:schemeClr val="tx1"/>
            </a:solidFill>
          </a:ln>
        </p:spPr>
      </p:pic>
      <p:pic>
        <p:nvPicPr>
          <p:cNvPr id="8" name="Picture 7"/>
          <p:cNvPicPr>
            <a:picLocks noChangeAspect="1"/>
          </p:cNvPicPr>
          <p:nvPr/>
        </p:nvPicPr>
        <p:blipFill rotWithShape="1">
          <a:blip r:embed="rId6"/>
          <a:srcRect l="19076" t="31594" r="60625" b="27826"/>
          <a:stretch/>
        </p:blipFill>
        <p:spPr>
          <a:xfrm>
            <a:off x="9084044" y="3701976"/>
            <a:ext cx="2117356" cy="2380962"/>
          </a:xfrm>
          <a:prstGeom prst="rect">
            <a:avLst/>
          </a:prstGeom>
          <a:ln w="19050">
            <a:solidFill>
              <a:schemeClr val="tx1"/>
            </a:solidFill>
          </a:ln>
        </p:spPr>
      </p:pic>
      <p:sp>
        <p:nvSpPr>
          <p:cNvPr id="13" name="TextBox 12"/>
          <p:cNvSpPr txBox="1"/>
          <p:nvPr/>
        </p:nvSpPr>
        <p:spPr>
          <a:xfrm>
            <a:off x="7814345" y="740047"/>
            <a:ext cx="3308715" cy="1015663"/>
          </a:xfrm>
          <a:prstGeom prst="rect">
            <a:avLst/>
          </a:prstGeom>
          <a:noFill/>
        </p:spPr>
        <p:txBody>
          <a:bodyPr wrap="square" rtlCol="0">
            <a:spAutoFit/>
          </a:bodyPr>
          <a:lstStyle/>
          <a:p>
            <a:r>
              <a:rPr lang="en-GB" sz="2000" dirty="0"/>
              <a:t>These charts show the rainfall amounts during the 2020 and 2021 named storms</a:t>
            </a:r>
          </a:p>
        </p:txBody>
      </p:sp>
      <p:sp>
        <p:nvSpPr>
          <p:cNvPr id="16" name="TextBox 15"/>
          <p:cNvSpPr txBox="1"/>
          <p:nvPr/>
        </p:nvSpPr>
        <p:spPr>
          <a:xfrm>
            <a:off x="7814343" y="1874179"/>
            <a:ext cx="3575899" cy="1015663"/>
          </a:xfrm>
          <a:prstGeom prst="rect">
            <a:avLst/>
          </a:prstGeom>
          <a:noFill/>
        </p:spPr>
        <p:txBody>
          <a:bodyPr wrap="square" rtlCol="0">
            <a:spAutoFit/>
          </a:bodyPr>
          <a:lstStyle/>
          <a:p>
            <a:r>
              <a:rPr lang="en-GB" sz="2000" dirty="0"/>
              <a:t>Ciara’s rainfall was most intense over North Wales; Dennis’s was worse in South Wales</a:t>
            </a:r>
          </a:p>
        </p:txBody>
      </p:sp>
    </p:spTree>
    <p:extLst>
      <p:ext uri="{BB962C8B-B14F-4D97-AF65-F5344CB8AC3E}">
        <p14:creationId xmlns:p14="http://schemas.microsoft.com/office/powerpoint/2010/main" val="39213689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6821" t="12029" r="39755" b="4203"/>
          <a:stretch/>
        </p:blipFill>
        <p:spPr>
          <a:xfrm>
            <a:off x="397565" y="616226"/>
            <a:ext cx="4075043" cy="5744817"/>
          </a:xfrm>
          <a:prstGeom prst="rect">
            <a:avLst/>
          </a:prstGeom>
          <a:ln w="19050">
            <a:solidFill>
              <a:schemeClr val="tx1"/>
            </a:solidFill>
          </a:ln>
        </p:spPr>
      </p:pic>
      <p:pic>
        <p:nvPicPr>
          <p:cNvPr id="3" name="Picture 2"/>
          <p:cNvPicPr>
            <a:picLocks noChangeAspect="1"/>
          </p:cNvPicPr>
          <p:nvPr/>
        </p:nvPicPr>
        <p:blipFill rotWithShape="1">
          <a:blip r:embed="rId3"/>
          <a:srcRect l="11902" t="37101" r="49619" b="29855"/>
          <a:stretch/>
        </p:blipFill>
        <p:spPr>
          <a:xfrm>
            <a:off x="4880112" y="616226"/>
            <a:ext cx="6789998" cy="3279915"/>
          </a:xfrm>
          <a:prstGeom prst="rect">
            <a:avLst/>
          </a:prstGeom>
          <a:ln w="19050">
            <a:solidFill>
              <a:schemeClr val="tx1"/>
            </a:solidFill>
          </a:ln>
        </p:spPr>
      </p:pic>
      <p:sp>
        <p:nvSpPr>
          <p:cNvPr id="6" name="TextBox 5"/>
          <p:cNvSpPr txBox="1"/>
          <p:nvPr/>
        </p:nvSpPr>
        <p:spPr>
          <a:xfrm>
            <a:off x="4969564" y="4681330"/>
            <a:ext cx="6700545" cy="369332"/>
          </a:xfrm>
          <a:prstGeom prst="rect">
            <a:avLst/>
          </a:prstGeom>
          <a:noFill/>
        </p:spPr>
        <p:txBody>
          <a:bodyPr wrap="square" rtlCol="0">
            <a:spAutoFit/>
          </a:bodyPr>
          <a:lstStyle/>
          <a:p>
            <a:r>
              <a:rPr lang="en-GB" dirty="0"/>
              <a:t>62.30m is also the predicted peak level at around </a:t>
            </a:r>
            <a:r>
              <a:rPr lang="en-GB" dirty="0" err="1"/>
              <a:t>Llandrinio</a:t>
            </a:r>
            <a:r>
              <a:rPr lang="en-GB" dirty="0"/>
              <a:t> Bridge </a:t>
            </a:r>
          </a:p>
        </p:txBody>
      </p:sp>
      <p:sp>
        <p:nvSpPr>
          <p:cNvPr id="7" name="TextBox 6"/>
          <p:cNvSpPr txBox="1"/>
          <p:nvPr/>
        </p:nvSpPr>
        <p:spPr>
          <a:xfrm>
            <a:off x="268355" y="129209"/>
            <a:ext cx="5327375" cy="461665"/>
          </a:xfrm>
          <a:prstGeom prst="rect">
            <a:avLst/>
          </a:prstGeom>
          <a:noFill/>
        </p:spPr>
        <p:txBody>
          <a:bodyPr wrap="square" rtlCol="0">
            <a:spAutoFit/>
          </a:bodyPr>
          <a:lstStyle/>
          <a:p>
            <a:r>
              <a:rPr lang="en-GB" sz="2400" b="1" dirty="0"/>
              <a:t>Jacobs/</a:t>
            </a:r>
            <a:r>
              <a:rPr lang="en-GB" sz="2400" b="1" dirty="0" err="1"/>
              <a:t>Mouchel</a:t>
            </a:r>
            <a:r>
              <a:rPr lang="en-GB" sz="2400" b="1" dirty="0"/>
              <a:t> report June 2009</a:t>
            </a:r>
          </a:p>
        </p:txBody>
      </p:sp>
      <p:sp>
        <p:nvSpPr>
          <p:cNvPr id="8" name="TextBox 7"/>
          <p:cNvSpPr txBox="1"/>
          <p:nvPr/>
        </p:nvSpPr>
        <p:spPr>
          <a:xfrm>
            <a:off x="4969564" y="5310808"/>
            <a:ext cx="6700545" cy="369332"/>
          </a:xfrm>
          <a:prstGeom prst="rect">
            <a:avLst/>
          </a:prstGeom>
          <a:noFill/>
        </p:spPr>
        <p:txBody>
          <a:bodyPr wrap="square" rtlCol="0">
            <a:spAutoFit/>
          </a:bodyPr>
          <a:lstStyle/>
          <a:p>
            <a:r>
              <a:rPr lang="en-GB" dirty="0"/>
              <a:t>How many more houses would be submerged than now?</a:t>
            </a:r>
          </a:p>
        </p:txBody>
      </p:sp>
    </p:spTree>
    <p:extLst>
      <p:ext uri="{BB962C8B-B14F-4D97-AF65-F5344CB8AC3E}">
        <p14:creationId xmlns:p14="http://schemas.microsoft.com/office/powerpoint/2010/main" val="28914124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445" y="202347"/>
            <a:ext cx="7116390" cy="5015695"/>
          </a:xfrm>
          <a:prstGeom prst="rect">
            <a:avLst/>
          </a:prstGeom>
          <a:noFill/>
          <a:ln w="19050">
            <a:solidFill>
              <a:schemeClr val="tx1"/>
            </a:solidFill>
          </a:ln>
        </p:spPr>
      </p:pic>
      <p:sp>
        <p:nvSpPr>
          <p:cNvPr id="6" name="Rectangle 5"/>
          <p:cNvSpPr/>
          <p:nvPr/>
        </p:nvSpPr>
        <p:spPr>
          <a:xfrm>
            <a:off x="268412" y="5323558"/>
            <a:ext cx="11479668" cy="1200329"/>
          </a:xfrm>
          <a:prstGeom prst="rect">
            <a:avLst/>
          </a:prstGeom>
        </p:spPr>
        <p:txBody>
          <a:bodyPr wrap="square">
            <a:spAutoFit/>
          </a:bodyPr>
          <a:lstStyle/>
          <a:p>
            <a:r>
              <a:rPr lang="en-GB" dirty="0">
                <a:solidFill>
                  <a:srgbClr val="222222"/>
                </a:solidFill>
                <a:latin typeface="Calibri" panose="020F0502020204030204" pitchFamily="34" charset="0"/>
                <a:ea typeface="Times New Roman" panose="02020603050405020304" pitchFamily="18" charset="0"/>
              </a:rPr>
              <a:t>This map shows Save Our Severn’s modelling of two possible reservoir levels. 59.2m is the proposed spillway height and 61.8m is the level required to hold the 2000 flood, making this the largest freshwater reservoir by area in the UK.</a:t>
            </a:r>
            <a:r>
              <a:rPr lang="en-GB" dirty="0">
                <a:solidFill>
                  <a:srgbClr val="201F1E"/>
                </a:solidFill>
                <a:latin typeface="Calibri" panose="020F0502020204030204" pitchFamily="34" charset="0"/>
                <a:ea typeface="Calibri" panose="020F0502020204030204" pitchFamily="34" charset="0"/>
              </a:rPr>
              <a:t>  This huge area of shallow water would need to be drained empty after every flood event in order to catch the next flood, creating a huge deserted plain of land 1,000s of hectares in size.</a:t>
            </a:r>
            <a:endParaRPr lang="en-GB" dirty="0"/>
          </a:p>
        </p:txBody>
      </p:sp>
    </p:spTree>
    <p:extLst>
      <p:ext uri="{BB962C8B-B14F-4D97-AF65-F5344CB8AC3E}">
        <p14:creationId xmlns:p14="http://schemas.microsoft.com/office/powerpoint/2010/main" val="1611412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4" y="0"/>
            <a:ext cx="10515600" cy="1325563"/>
          </a:xfrm>
        </p:spPr>
        <p:txBody>
          <a:bodyPr/>
          <a:lstStyle/>
          <a:p>
            <a:r>
              <a:rPr lang="en-GB" b="1" dirty="0"/>
              <a:t>Catchment wide/holistic remedies for flooding</a:t>
            </a:r>
            <a:br>
              <a:rPr lang="en-GB" b="1" dirty="0"/>
            </a:br>
            <a:r>
              <a:rPr lang="en-GB" sz="3200" b="1" dirty="0"/>
              <a:t>Being looked at by:</a:t>
            </a:r>
            <a:endParaRPr lang="en-GB" sz="3200" dirty="0"/>
          </a:p>
        </p:txBody>
      </p:sp>
      <p:sp>
        <p:nvSpPr>
          <p:cNvPr id="5" name="Rectangle 4"/>
          <p:cNvSpPr/>
          <p:nvPr/>
        </p:nvSpPr>
        <p:spPr>
          <a:xfrm>
            <a:off x="626534" y="1237734"/>
            <a:ext cx="9632958" cy="584775"/>
          </a:xfrm>
          <a:prstGeom prst="rect">
            <a:avLst/>
          </a:prstGeom>
        </p:spPr>
        <p:txBody>
          <a:bodyPr wrap="none">
            <a:spAutoFit/>
          </a:bodyPr>
          <a:lstStyle/>
          <a:p>
            <a:r>
              <a:rPr lang="en-GB" sz="3200" dirty="0"/>
              <a:t>The Severn Valley Water Management Scheme (SVWMS)</a:t>
            </a:r>
          </a:p>
        </p:txBody>
      </p:sp>
      <p:sp>
        <p:nvSpPr>
          <p:cNvPr id="6" name="Rectangle 5"/>
          <p:cNvSpPr/>
          <p:nvPr/>
        </p:nvSpPr>
        <p:spPr>
          <a:xfrm>
            <a:off x="927101" y="1751502"/>
            <a:ext cx="9914466" cy="584775"/>
          </a:xfrm>
          <a:prstGeom prst="rect">
            <a:avLst/>
          </a:prstGeom>
        </p:spPr>
        <p:txBody>
          <a:bodyPr wrap="square">
            <a:spAutoFit/>
          </a:bodyPr>
          <a:lstStyle/>
          <a:p>
            <a:r>
              <a:rPr lang="en-GB" sz="1600" dirty="0"/>
              <a:t>Our aim is to make the Severn Valley more resilient to climate change by adopting a range of measures that will work together to reduce flood risk, manage water resources and enhance the environment</a:t>
            </a:r>
          </a:p>
        </p:txBody>
      </p:sp>
      <p:sp>
        <p:nvSpPr>
          <p:cNvPr id="7" name="Rectangle 6"/>
          <p:cNvSpPr/>
          <p:nvPr/>
        </p:nvSpPr>
        <p:spPr>
          <a:xfrm>
            <a:off x="927101" y="2266298"/>
            <a:ext cx="10484950" cy="584775"/>
          </a:xfrm>
          <a:prstGeom prst="rect">
            <a:avLst/>
          </a:prstGeom>
        </p:spPr>
        <p:txBody>
          <a:bodyPr wrap="square">
            <a:spAutoFit/>
          </a:bodyPr>
          <a:lstStyle/>
          <a:p>
            <a:r>
              <a:rPr lang="en-GB" sz="1600" dirty="0">
                <a:hlinkClick r:id="rId2"/>
              </a:rPr>
              <a:t>Severn Valley Water Management Scheme - Environment Agency - Citizen Space (environment-agency.gov.uk)</a:t>
            </a:r>
            <a:br>
              <a:rPr lang="en-GB" sz="1600" dirty="0"/>
            </a:br>
            <a:endParaRPr lang="en-GB" sz="1600" dirty="0"/>
          </a:p>
        </p:txBody>
      </p:sp>
      <p:sp>
        <p:nvSpPr>
          <p:cNvPr id="8" name="Rectangle 7"/>
          <p:cNvSpPr/>
          <p:nvPr/>
        </p:nvSpPr>
        <p:spPr>
          <a:xfrm>
            <a:off x="626534" y="2558685"/>
            <a:ext cx="6096000" cy="584775"/>
          </a:xfrm>
          <a:prstGeom prst="rect">
            <a:avLst/>
          </a:prstGeom>
        </p:spPr>
        <p:txBody>
          <a:bodyPr>
            <a:spAutoFit/>
          </a:bodyPr>
          <a:lstStyle/>
          <a:p>
            <a:r>
              <a:rPr lang="en-GB" sz="3200" dirty="0"/>
              <a:t>River Severn Partnership (RSP)</a:t>
            </a:r>
          </a:p>
        </p:txBody>
      </p:sp>
      <p:sp>
        <p:nvSpPr>
          <p:cNvPr id="10" name="Rectangle 9"/>
          <p:cNvSpPr/>
          <p:nvPr/>
        </p:nvSpPr>
        <p:spPr>
          <a:xfrm>
            <a:off x="927101" y="3072135"/>
            <a:ext cx="10562166" cy="830997"/>
          </a:xfrm>
          <a:prstGeom prst="rect">
            <a:avLst/>
          </a:prstGeom>
        </p:spPr>
        <p:txBody>
          <a:bodyPr wrap="square">
            <a:spAutoFit/>
          </a:bodyPr>
          <a:lstStyle/>
          <a:p>
            <a:r>
              <a:rPr lang="en-GB" sz="1600" dirty="0">
                <a:solidFill>
                  <a:srgbClr val="333333"/>
                </a:solidFill>
              </a:rPr>
              <a:t>The aim of the Partnership is to make the Severn Catchment Britain’s most vibrant and resilient river network; where an exceptional quality of life, prosperous local economies and an outstanding natural environment is driven by a programme of innovation to reduce flood risk, secure future water resources and improve and deliver shared natural assets</a:t>
            </a:r>
            <a:endParaRPr lang="en-GB" sz="1600" dirty="0"/>
          </a:p>
        </p:txBody>
      </p:sp>
      <p:sp>
        <p:nvSpPr>
          <p:cNvPr id="11" name="Rectangle 10"/>
          <p:cNvSpPr/>
          <p:nvPr/>
        </p:nvSpPr>
        <p:spPr>
          <a:xfrm>
            <a:off x="927101" y="3816417"/>
            <a:ext cx="6096000" cy="615553"/>
          </a:xfrm>
          <a:prstGeom prst="rect">
            <a:avLst/>
          </a:prstGeom>
        </p:spPr>
        <p:txBody>
          <a:bodyPr>
            <a:spAutoFit/>
          </a:bodyPr>
          <a:lstStyle/>
          <a:p>
            <a:r>
              <a:rPr lang="en-GB" sz="1600" dirty="0">
                <a:hlinkClick r:id="rId3"/>
              </a:rPr>
              <a:t>River Severn Partnership</a:t>
            </a:r>
            <a:br>
              <a:rPr lang="en-GB" sz="3600" dirty="0"/>
            </a:br>
            <a:endParaRPr lang="en-GB" dirty="0"/>
          </a:p>
        </p:txBody>
      </p:sp>
      <p:sp>
        <p:nvSpPr>
          <p:cNvPr id="12" name="Content Placeholder 2"/>
          <p:cNvSpPr txBox="1">
            <a:spLocks/>
          </p:cNvSpPr>
          <p:nvPr/>
        </p:nvSpPr>
        <p:spPr>
          <a:xfrm>
            <a:off x="711201" y="4303000"/>
            <a:ext cx="10397067" cy="24500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SVWMS project team’s modelling taking account of climate change indicates peak flows of something above 700 </a:t>
            </a:r>
            <a:r>
              <a:rPr lang="en-GB" sz="2000" dirty="0" err="1"/>
              <a:t>cumecs</a:t>
            </a:r>
            <a:r>
              <a:rPr lang="en-GB" sz="2000" dirty="0"/>
              <a:t>, immediately upstream of Shrewsbury at a single point</a:t>
            </a:r>
          </a:p>
          <a:p>
            <a:r>
              <a:rPr lang="en-GB" sz="2000" dirty="0"/>
              <a:t>They aim, with a catchment-wide approach, to reduce that to 350 </a:t>
            </a:r>
            <a:r>
              <a:rPr lang="en-GB" sz="2000" dirty="0" err="1"/>
              <a:t>cumecs</a:t>
            </a:r>
            <a:endParaRPr lang="en-GB" sz="2000" dirty="0"/>
          </a:p>
          <a:p>
            <a:r>
              <a:rPr lang="en-GB" sz="2000" dirty="0"/>
              <a:t>It is recognised that Natural Flood Management and similar measures are unlikely to be able to provide the capacity to reduce the design flows from 700 </a:t>
            </a:r>
            <a:r>
              <a:rPr lang="en-GB" sz="2000" dirty="0" err="1"/>
              <a:t>cumecs</a:t>
            </a:r>
            <a:r>
              <a:rPr lang="en-GB" sz="2000" dirty="0"/>
              <a:t> to 350 </a:t>
            </a:r>
            <a:r>
              <a:rPr lang="en-GB" sz="2000" dirty="0" err="1"/>
              <a:t>cumecs</a:t>
            </a:r>
            <a:r>
              <a:rPr lang="en-GB" sz="2000" dirty="0"/>
              <a:t>, but that they could be part of a package that would inevitably also include engineered solutions “somewhere in the catchment”</a:t>
            </a:r>
          </a:p>
        </p:txBody>
      </p:sp>
    </p:spTree>
    <p:extLst>
      <p:ext uri="{BB962C8B-B14F-4D97-AF65-F5344CB8AC3E}">
        <p14:creationId xmlns:p14="http://schemas.microsoft.com/office/powerpoint/2010/main" val="27042989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986" t="9505" r="29514" b="5927"/>
          <a:stretch/>
        </p:blipFill>
        <p:spPr>
          <a:xfrm>
            <a:off x="308715" y="843233"/>
            <a:ext cx="6193686" cy="5124004"/>
          </a:xfrm>
          <a:prstGeom prst="rect">
            <a:avLst/>
          </a:prstGeom>
        </p:spPr>
      </p:pic>
      <p:pic>
        <p:nvPicPr>
          <p:cNvPr id="5" name="Picture 4"/>
          <p:cNvPicPr>
            <a:picLocks noChangeAspect="1"/>
          </p:cNvPicPr>
          <p:nvPr/>
        </p:nvPicPr>
        <p:blipFill rotWithShape="1">
          <a:blip r:embed="rId3"/>
          <a:srcRect l="7084" t="22715" r="75625" b="9754"/>
          <a:stretch/>
        </p:blipFill>
        <p:spPr>
          <a:xfrm>
            <a:off x="8153400" y="821267"/>
            <a:ext cx="2345268" cy="5152055"/>
          </a:xfrm>
          <a:prstGeom prst="rect">
            <a:avLst/>
          </a:prstGeom>
        </p:spPr>
      </p:pic>
      <p:sp>
        <p:nvSpPr>
          <p:cNvPr id="6" name="Rectangle 5"/>
          <p:cNvSpPr/>
          <p:nvPr/>
        </p:nvSpPr>
        <p:spPr>
          <a:xfrm>
            <a:off x="308714" y="221733"/>
            <a:ext cx="7490961" cy="461665"/>
          </a:xfrm>
          <a:prstGeom prst="rect">
            <a:avLst/>
          </a:prstGeom>
        </p:spPr>
        <p:txBody>
          <a:bodyPr wrap="none">
            <a:spAutoFit/>
          </a:bodyPr>
          <a:lstStyle/>
          <a:p>
            <a:r>
              <a:rPr lang="en-GB" sz="2400" b="1" dirty="0">
                <a:solidFill>
                  <a:srgbClr val="2B3467"/>
                </a:solidFill>
                <a:latin typeface="Oxygen"/>
              </a:rPr>
              <a:t>River Severn Partnership area and who’s involved</a:t>
            </a:r>
            <a:endParaRPr lang="en-GB" sz="2400" b="1" i="0" dirty="0">
              <a:solidFill>
                <a:srgbClr val="2B3467"/>
              </a:solidFill>
              <a:effectLst/>
              <a:latin typeface="Oxygen"/>
            </a:endParaRPr>
          </a:p>
        </p:txBody>
      </p:sp>
      <p:sp>
        <p:nvSpPr>
          <p:cNvPr id="7" name="Rectangle 6"/>
          <p:cNvSpPr/>
          <p:nvPr/>
        </p:nvSpPr>
        <p:spPr>
          <a:xfrm>
            <a:off x="7799675" y="429167"/>
            <a:ext cx="2614818" cy="215444"/>
          </a:xfrm>
          <a:prstGeom prst="rect">
            <a:avLst/>
          </a:prstGeom>
        </p:spPr>
        <p:txBody>
          <a:bodyPr wrap="none">
            <a:spAutoFit/>
          </a:bodyPr>
          <a:lstStyle/>
          <a:p>
            <a:r>
              <a:rPr lang="en-GB" sz="800" dirty="0">
                <a:solidFill>
                  <a:srgbClr val="333333"/>
                </a:solidFill>
                <a:latin typeface="Oxygen"/>
              </a:rPr>
              <a:t>(last updated in November 2020 but liable to change)</a:t>
            </a:r>
            <a:endParaRPr lang="en-GB" sz="800" dirty="0"/>
          </a:p>
        </p:txBody>
      </p:sp>
      <p:sp>
        <p:nvSpPr>
          <p:cNvPr id="8" name="Rectangle 7"/>
          <p:cNvSpPr/>
          <p:nvPr/>
        </p:nvSpPr>
        <p:spPr>
          <a:xfrm>
            <a:off x="308714" y="6211901"/>
            <a:ext cx="5602688" cy="400110"/>
          </a:xfrm>
          <a:prstGeom prst="rect">
            <a:avLst/>
          </a:prstGeom>
        </p:spPr>
        <p:txBody>
          <a:bodyPr wrap="none">
            <a:spAutoFit/>
          </a:bodyPr>
          <a:lstStyle/>
          <a:p>
            <a:r>
              <a:rPr lang="en-GB" sz="2000" dirty="0">
                <a:solidFill>
                  <a:srgbClr val="333333"/>
                </a:solidFill>
                <a:ea typeface="Microsoft YaHei UI" panose="020B0503020204020204" pitchFamily="34" charset="-122"/>
              </a:rPr>
              <a:t>The area covered is based on catchment boundaries</a:t>
            </a:r>
            <a:endParaRPr lang="en-GB" sz="2000" dirty="0">
              <a:ea typeface="Microsoft YaHei UI" panose="020B0503020204020204" pitchFamily="34" charset="-122"/>
            </a:endParaRPr>
          </a:p>
        </p:txBody>
      </p:sp>
    </p:spTree>
    <p:extLst>
      <p:ext uri="{BB962C8B-B14F-4D97-AF65-F5344CB8AC3E}">
        <p14:creationId xmlns:p14="http://schemas.microsoft.com/office/powerpoint/2010/main" val="35409286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040" y="830511"/>
            <a:ext cx="11677475" cy="2147582"/>
          </a:xfrm>
        </p:spPr>
        <p:txBody>
          <a:bodyPr>
            <a:normAutofit fontScale="90000"/>
          </a:bodyPr>
          <a:lstStyle/>
          <a:p>
            <a:r>
              <a:rPr lang="en-GB" b="1" dirty="0">
                <a:solidFill>
                  <a:srgbClr val="0070C0"/>
                </a:solidFill>
              </a:rPr>
              <a:t>Environment Agency</a:t>
            </a:r>
            <a:br>
              <a:rPr lang="en-GB" b="1" dirty="0"/>
            </a:br>
            <a:r>
              <a:rPr lang="en-GB" b="1" dirty="0">
                <a:solidFill>
                  <a:srgbClr val="FF0000"/>
                </a:solidFill>
              </a:rPr>
              <a:t>Please continue to maintain and improve the infrastructure</a:t>
            </a:r>
            <a:endParaRPr lang="en-GB" sz="4400" b="1" dirty="0">
              <a:solidFill>
                <a:srgbClr val="FF0000"/>
              </a:solidFill>
            </a:endParaRPr>
          </a:p>
        </p:txBody>
      </p:sp>
      <p:sp>
        <p:nvSpPr>
          <p:cNvPr id="3" name="Subtitle 2"/>
          <p:cNvSpPr>
            <a:spLocks noGrp="1"/>
          </p:cNvSpPr>
          <p:nvPr>
            <p:ph type="subTitle" idx="1"/>
          </p:nvPr>
        </p:nvSpPr>
        <p:spPr>
          <a:xfrm>
            <a:off x="142612" y="3440304"/>
            <a:ext cx="11963191" cy="2759160"/>
          </a:xfrm>
        </p:spPr>
        <p:txBody>
          <a:bodyPr>
            <a:noAutofit/>
          </a:bodyPr>
          <a:lstStyle/>
          <a:p>
            <a:pPr>
              <a:spcBef>
                <a:spcPts val="2400"/>
              </a:spcBef>
            </a:pPr>
            <a:r>
              <a:rPr lang="en-GB" sz="5400" b="1" dirty="0">
                <a:solidFill>
                  <a:srgbClr val="0070C0"/>
                </a:solidFill>
                <a:latin typeface="+mj-lt"/>
                <a:ea typeface="+mj-ea"/>
                <a:cs typeface="+mj-cs"/>
              </a:rPr>
              <a:t>River Severn Partnership</a:t>
            </a:r>
          </a:p>
          <a:p>
            <a:pPr>
              <a:spcBef>
                <a:spcPts val="2400"/>
              </a:spcBef>
            </a:pPr>
            <a:r>
              <a:rPr lang="en-GB" sz="5400" b="1" dirty="0">
                <a:solidFill>
                  <a:srgbClr val="FF0000"/>
                </a:solidFill>
                <a:latin typeface="+mj-lt"/>
                <a:ea typeface="+mj-ea"/>
                <a:cs typeface="+mj-cs"/>
              </a:rPr>
              <a:t>Don’t make things worse for us with your wild plans and wild claims</a:t>
            </a:r>
          </a:p>
        </p:txBody>
      </p:sp>
    </p:spTree>
    <p:extLst>
      <p:ext uri="{BB962C8B-B14F-4D97-AF65-F5344CB8AC3E}">
        <p14:creationId xmlns:p14="http://schemas.microsoft.com/office/powerpoint/2010/main" val="2865904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2020 floods at the confluence - inquest</a:t>
            </a:r>
            <a:br>
              <a:rPr lang="en-GB" dirty="0"/>
            </a:br>
            <a:r>
              <a:rPr lang="en-GB" sz="2000" dirty="0"/>
              <a:t>(8 December 2020 report to Communities Overview Committee)</a:t>
            </a:r>
          </a:p>
        </p:txBody>
      </p:sp>
      <p:pic>
        <p:nvPicPr>
          <p:cNvPr id="4" name="Content Placeholder 3"/>
          <p:cNvPicPr>
            <a:picLocks noGrp="1" noChangeAspect="1"/>
          </p:cNvPicPr>
          <p:nvPr>
            <p:ph idx="1"/>
          </p:nvPr>
        </p:nvPicPr>
        <p:blipFill>
          <a:blip r:embed="rId2"/>
          <a:stretch>
            <a:fillRect/>
          </a:stretch>
        </p:blipFill>
        <p:spPr>
          <a:xfrm>
            <a:off x="1295230" y="3021651"/>
            <a:ext cx="9397201" cy="2888167"/>
          </a:xfrm>
          <a:prstGeom prst="rect">
            <a:avLst/>
          </a:prstGeom>
        </p:spPr>
      </p:pic>
      <p:sp>
        <p:nvSpPr>
          <p:cNvPr id="5" name="Rectangle 4"/>
          <p:cNvSpPr/>
          <p:nvPr/>
        </p:nvSpPr>
        <p:spPr>
          <a:xfrm>
            <a:off x="1579043" y="5693358"/>
            <a:ext cx="9599595" cy="954107"/>
          </a:xfrm>
          <a:prstGeom prst="rect">
            <a:avLst/>
          </a:prstGeom>
        </p:spPr>
        <p:txBody>
          <a:bodyPr wrap="square">
            <a:spAutoFit/>
          </a:bodyPr>
          <a:lstStyle/>
          <a:p>
            <a:endParaRPr lang="en-GB" sz="2000" b="0" i="0" u="none" strike="noStrike" baseline="0" dirty="0">
              <a:latin typeface="Arial" panose="020B0604020202020204" pitchFamily="34" charset="0"/>
            </a:endParaRPr>
          </a:p>
          <a:p>
            <a:r>
              <a:rPr lang="en-GB" b="0" i="0" u="none" strike="noStrike" baseline="0" dirty="0">
                <a:solidFill>
                  <a:srgbClr val="000000"/>
                </a:solidFill>
                <a:latin typeface="Arial" panose="020B0604020202020204" pitchFamily="34" charset="0"/>
              </a:rPr>
              <a:t>      1. Storm Ciara </a:t>
            </a:r>
            <a:r>
              <a:rPr lang="en-GB" b="0" i="0" u="none" strike="noStrike" dirty="0">
                <a:solidFill>
                  <a:srgbClr val="000000"/>
                </a:solidFill>
                <a:latin typeface="Arial" panose="020B0604020202020204" pitchFamily="34" charset="0"/>
              </a:rPr>
              <a:t>       </a:t>
            </a:r>
            <a:r>
              <a:rPr lang="en-GB" b="0" i="0" u="none" strike="noStrike" baseline="0" dirty="0">
                <a:solidFill>
                  <a:srgbClr val="000000"/>
                </a:solidFill>
                <a:latin typeface="Arial" panose="020B0604020202020204" pitchFamily="34" charset="0"/>
              </a:rPr>
              <a:t>2. Storm Dennis </a:t>
            </a:r>
            <a:r>
              <a:rPr lang="en-GB" b="0" i="0" u="none" strike="noStrike" dirty="0">
                <a:solidFill>
                  <a:srgbClr val="000000"/>
                </a:solidFill>
                <a:latin typeface="Arial" panose="020B0604020202020204" pitchFamily="34" charset="0"/>
              </a:rPr>
              <a:t>       </a:t>
            </a:r>
            <a:r>
              <a:rPr lang="en-GB" b="0" i="0" u="none" strike="noStrike" baseline="0" dirty="0">
                <a:solidFill>
                  <a:srgbClr val="000000"/>
                </a:solidFill>
                <a:latin typeface="Arial" panose="020B0604020202020204" pitchFamily="34" charset="0"/>
              </a:rPr>
              <a:t>3. Heavy rain </a:t>
            </a:r>
            <a:r>
              <a:rPr lang="en-GB" b="0" i="0" u="none" strike="noStrike" dirty="0">
                <a:solidFill>
                  <a:srgbClr val="000000"/>
                </a:solidFill>
                <a:latin typeface="Arial" panose="020B0604020202020204" pitchFamily="34" charset="0"/>
              </a:rPr>
              <a:t>           </a:t>
            </a:r>
            <a:r>
              <a:rPr lang="en-GB" b="0" i="0" u="none" strike="noStrike" baseline="0" dirty="0">
                <a:solidFill>
                  <a:srgbClr val="000000"/>
                </a:solidFill>
                <a:latin typeface="Arial" panose="020B0604020202020204" pitchFamily="34" charset="0"/>
              </a:rPr>
              <a:t>4. Storm Jorge </a:t>
            </a:r>
          </a:p>
          <a:p>
            <a:r>
              <a:rPr lang="en-GB" dirty="0">
                <a:solidFill>
                  <a:srgbClr val="000000"/>
                </a:solidFill>
                <a:latin typeface="Arial" panose="020B0604020202020204" pitchFamily="34" charset="0"/>
              </a:rPr>
              <a:t>           </a:t>
            </a:r>
            <a:r>
              <a:rPr lang="en-GB" dirty="0"/>
              <a:t>8 – 9 Feb 20	                15 – 17 Feb 20	    21 – 24 Feb 20	         28 Feb – 1 Mar 20</a:t>
            </a:r>
            <a:endParaRPr lang="en-GB" b="0" i="0" u="none" strike="noStrike" baseline="0" dirty="0">
              <a:solidFill>
                <a:srgbClr val="000000"/>
              </a:solidFill>
              <a:latin typeface="Arial" panose="020B0604020202020204" pitchFamily="34" charset="0"/>
            </a:endParaRPr>
          </a:p>
        </p:txBody>
      </p:sp>
      <p:sp>
        <p:nvSpPr>
          <p:cNvPr id="6" name="Rectangle 5"/>
          <p:cNvSpPr/>
          <p:nvPr/>
        </p:nvSpPr>
        <p:spPr>
          <a:xfrm>
            <a:off x="419449" y="1414855"/>
            <a:ext cx="9174024" cy="1292662"/>
          </a:xfrm>
          <a:prstGeom prst="rect">
            <a:avLst/>
          </a:prstGeom>
        </p:spPr>
        <p:txBody>
          <a:bodyPr wrap="square">
            <a:spAutoFit/>
          </a:bodyPr>
          <a:lstStyle/>
          <a:p>
            <a:endParaRPr lang="en-GB" sz="2000" b="0" i="0" u="none" strike="noStrike" baseline="0" dirty="0">
              <a:latin typeface="Arial" panose="020B0604020202020204" pitchFamily="34" charset="0"/>
            </a:endParaRPr>
          </a:p>
          <a:p>
            <a:r>
              <a:rPr lang="en-GB" sz="2800" b="0" i="1" u="none" strike="noStrike" baseline="0" dirty="0">
                <a:solidFill>
                  <a:srgbClr val="0070C0"/>
                </a:solidFill>
              </a:rPr>
              <a:t>      </a:t>
            </a:r>
            <a:r>
              <a:rPr lang="en-GB" sz="4000" b="0" i="1" u="none" strike="noStrike" baseline="0" dirty="0">
                <a:solidFill>
                  <a:srgbClr val="0070C0"/>
                </a:solidFill>
              </a:rPr>
              <a:t>Flood on flood on flood on flood</a:t>
            </a:r>
          </a:p>
          <a:p>
            <a:r>
              <a:rPr lang="en-GB" b="0" i="0" u="none" strike="noStrike" baseline="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20861869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3121</Words>
  <Application>Microsoft Office PowerPoint</Application>
  <PresentationFormat>Widescreen</PresentationFormat>
  <Paragraphs>314</Paragraphs>
  <Slides>84</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Calibri Light</vt:lpstr>
      <vt:lpstr>Oxygen</vt:lpstr>
      <vt:lpstr>Office Theme</vt:lpstr>
      <vt:lpstr>Kinnerley Parish Council  Flood Protection Working Group 11 February 2021 (updated to 11/5/21)</vt:lpstr>
      <vt:lpstr>PowerPoint Presentation</vt:lpstr>
      <vt:lpstr>The Catchment Area</vt:lpstr>
      <vt:lpstr>PowerPoint Presentation</vt:lpstr>
      <vt:lpstr>PowerPoint Presentation</vt:lpstr>
      <vt:lpstr>PowerPoint Presentation</vt:lpstr>
      <vt:lpstr>PowerPoint Presentation</vt:lpstr>
      <vt:lpstr>PowerPoint Presentation</vt:lpstr>
      <vt:lpstr>The 2020 floods at the confluence - inquest (8 December 2020 report to Communities Overview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Flood risk maps</vt:lpstr>
      <vt:lpstr>Flood risk https://floodassist.co.uk/resources/flood-risk  (England and Wales)</vt:lpstr>
      <vt:lpstr>PowerPoint Presentation</vt:lpstr>
      <vt:lpstr>PowerPoint Presentation</vt:lpstr>
      <vt:lpstr>Melverley Internal Drainage Board area (and watercourses)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 defences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Crew Green gauge</vt:lpstr>
      <vt:lpstr>PowerPoint Presentation</vt:lpstr>
      <vt:lpstr>Storage capacities Three main areas of storage upstream of Shrewsbury which store water during a flood event (Environment Agency: Shrewsbury Flood Alleviation Scheme, March 2001)</vt:lpstr>
      <vt:lpstr>PowerPoint Presentation</vt:lpstr>
      <vt:lpstr>PowerPoint Presentation</vt:lpstr>
      <vt:lpstr>PowerPoint Presentation</vt:lpstr>
      <vt:lpstr>PowerPoint Presentation</vt:lpstr>
      <vt:lpstr>Catchment wide/holistic remedies for flooding Being looked at by:</vt:lpstr>
      <vt:lpstr>PowerPoint Presentation</vt:lpstr>
      <vt:lpstr>Environment Agency Please continue to maintain and improve the infrastructure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Green</dc:creator>
  <cp:lastModifiedBy>Charles Green</cp:lastModifiedBy>
  <cp:revision>224</cp:revision>
  <cp:lastPrinted>2021-05-11T11:44:14Z</cp:lastPrinted>
  <dcterms:created xsi:type="dcterms:W3CDTF">2020-12-23T22:15:55Z</dcterms:created>
  <dcterms:modified xsi:type="dcterms:W3CDTF">2023-09-21T13:55:30Z</dcterms:modified>
</cp:coreProperties>
</file>